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76" r:id="rId2"/>
    <p:sldId id="291" r:id="rId3"/>
    <p:sldId id="264" r:id="rId4"/>
    <p:sldId id="298" r:id="rId5"/>
    <p:sldId id="299" r:id="rId6"/>
    <p:sldId id="296" r:id="rId7"/>
    <p:sldId id="266" r:id="rId8"/>
    <p:sldId id="288" r:id="rId9"/>
    <p:sldId id="261" r:id="rId10"/>
    <p:sldId id="277" r:id="rId11"/>
  </p:sldIdLst>
  <p:sldSz cx="9144000" cy="5143500" type="screen16x9"/>
  <p:notesSz cx="6669088"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9">
          <p15:clr>
            <a:srgbClr val="A4A3A4"/>
          </p15:clr>
        </p15:guide>
        <p15:guide id="2" pos="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Öhman" initials="MÖ" lastIdx="1" clrIdx="0"/>
  <p:cmAuthor id="2" name="Cecilia Wagenius" initials="CMW"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697"/>
    <a:srgbClr val="83C55B"/>
    <a:srgbClr val="0070C0"/>
    <a:srgbClr val="000000"/>
    <a:srgbClr val="D0E6CF"/>
    <a:srgbClr val="0096C8"/>
    <a:srgbClr val="0092D4"/>
    <a:srgbClr val="00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76281" autoAdjust="0"/>
  </p:normalViewPr>
  <p:slideViewPr>
    <p:cSldViewPr snapToGrid="0" showGuides="1">
      <p:cViewPr varScale="1">
        <p:scale>
          <a:sx n="108" d="100"/>
          <a:sy n="108" d="100"/>
        </p:scale>
        <p:origin x="291" y="45"/>
      </p:cViewPr>
      <p:guideLst>
        <p:guide orient="horz" pos="2749"/>
        <p:guide pos="1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23" Type="http://schemas.openxmlformats.org/officeDocument/2006/relationships/customXml" Target="../customXml/item5.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 Id="rId22" Type="http://schemas.openxmlformats.org/officeDocument/2006/relationships/customXml" Target="../customXml/item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B1F96-D56C-49A1-BFA5-A0C475CD83E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v-SE"/>
        </a:p>
      </dgm:t>
    </dgm:pt>
    <dgm:pt modelId="{4211E45B-40FC-4B9B-9A87-7023C03DDE26}">
      <dgm:prSet phldrT="[Text]"/>
      <dgm:spPr/>
      <dgm:t>
        <a:bodyPr/>
        <a:lstStyle/>
        <a:p>
          <a:r>
            <a:rPr lang="sv-SE" dirty="0"/>
            <a:t>Elevnivå</a:t>
          </a:r>
        </a:p>
      </dgm:t>
    </dgm:pt>
    <dgm:pt modelId="{A7621DAC-A491-4795-90B2-031F1FDBDA07}" type="parTrans" cxnId="{0CFB2724-5E0C-499E-8D76-B0070097AA33}">
      <dgm:prSet/>
      <dgm:spPr/>
      <dgm:t>
        <a:bodyPr/>
        <a:lstStyle/>
        <a:p>
          <a:endParaRPr lang="sv-SE"/>
        </a:p>
      </dgm:t>
    </dgm:pt>
    <dgm:pt modelId="{5AF8AEF9-17F2-4FA2-9ABB-5A09A8D1895F}" type="sibTrans" cxnId="{0CFB2724-5E0C-499E-8D76-B0070097AA33}">
      <dgm:prSet/>
      <dgm:spPr/>
      <dgm:t>
        <a:bodyPr/>
        <a:lstStyle/>
        <a:p>
          <a:endParaRPr lang="sv-SE"/>
        </a:p>
      </dgm:t>
    </dgm:pt>
    <dgm:pt modelId="{0F53F6F2-22D8-46A9-8E51-28238133C658}">
      <dgm:prSet phldrT="[Text]"/>
      <dgm:spPr/>
      <dgm:t>
        <a:bodyPr/>
        <a:lstStyle/>
        <a:p>
          <a:r>
            <a:rPr lang="sv-SE" dirty="0"/>
            <a:t>Skolnivå</a:t>
          </a:r>
        </a:p>
      </dgm:t>
    </dgm:pt>
    <dgm:pt modelId="{FC12428E-FC7E-4F16-9719-7F713244BF90}" type="parTrans" cxnId="{DCA48FED-3E6D-42D5-B6BB-05CF3446249F}">
      <dgm:prSet/>
      <dgm:spPr/>
      <dgm:t>
        <a:bodyPr/>
        <a:lstStyle/>
        <a:p>
          <a:endParaRPr lang="sv-SE"/>
        </a:p>
      </dgm:t>
    </dgm:pt>
    <dgm:pt modelId="{20F03455-CE30-4285-80CB-16A6BE8B7352}" type="sibTrans" cxnId="{DCA48FED-3E6D-42D5-B6BB-05CF3446249F}">
      <dgm:prSet/>
      <dgm:spPr/>
      <dgm:t>
        <a:bodyPr/>
        <a:lstStyle/>
        <a:p>
          <a:endParaRPr lang="sv-SE"/>
        </a:p>
      </dgm:t>
    </dgm:pt>
    <dgm:pt modelId="{0C2DDDC0-975B-4218-AB53-469E135033E6}">
      <dgm:prSet phldrT="[Text]"/>
      <dgm:spPr/>
      <dgm:t>
        <a:bodyPr/>
        <a:lstStyle/>
        <a:p>
          <a:r>
            <a:rPr lang="sv-SE" dirty="0"/>
            <a:t>Förvaltning/</a:t>
          </a:r>
        </a:p>
        <a:p>
          <a:r>
            <a:rPr lang="sv-SE" dirty="0"/>
            <a:t>kommunnivå</a:t>
          </a:r>
        </a:p>
      </dgm:t>
    </dgm:pt>
    <dgm:pt modelId="{31839EFF-89BE-481B-B7D9-4B52191AD792}" type="parTrans" cxnId="{D5B50A97-9230-4D43-8DB1-389044F0E3C7}">
      <dgm:prSet/>
      <dgm:spPr/>
      <dgm:t>
        <a:bodyPr/>
        <a:lstStyle/>
        <a:p>
          <a:endParaRPr lang="sv-SE"/>
        </a:p>
      </dgm:t>
    </dgm:pt>
    <dgm:pt modelId="{20246AB7-5A86-4ABB-A9DE-E4802EB14497}" type="sibTrans" cxnId="{D5B50A97-9230-4D43-8DB1-389044F0E3C7}">
      <dgm:prSet/>
      <dgm:spPr/>
      <dgm:t>
        <a:bodyPr/>
        <a:lstStyle/>
        <a:p>
          <a:endParaRPr lang="sv-SE"/>
        </a:p>
      </dgm:t>
    </dgm:pt>
    <dgm:pt modelId="{CC2B794C-C453-44FC-BBDE-967CA1DAD51F}">
      <dgm:prSet phldrT="[Text]"/>
      <dgm:spPr/>
      <dgm:t>
        <a:bodyPr/>
        <a:lstStyle/>
        <a:p>
          <a:r>
            <a:rPr lang="sv-SE" dirty="0"/>
            <a:t>Regional nivå</a:t>
          </a:r>
        </a:p>
      </dgm:t>
    </dgm:pt>
    <dgm:pt modelId="{2C29D7C6-02B1-4F88-BA8D-C3437BEF41C6}" type="parTrans" cxnId="{F313853A-CEB7-4D42-B5BD-C74E25553655}">
      <dgm:prSet/>
      <dgm:spPr/>
      <dgm:t>
        <a:bodyPr/>
        <a:lstStyle/>
        <a:p>
          <a:endParaRPr lang="sv-SE"/>
        </a:p>
      </dgm:t>
    </dgm:pt>
    <dgm:pt modelId="{2161BEF0-E310-454C-96CA-457EF463CFB0}" type="sibTrans" cxnId="{F313853A-CEB7-4D42-B5BD-C74E25553655}">
      <dgm:prSet/>
      <dgm:spPr/>
      <dgm:t>
        <a:bodyPr/>
        <a:lstStyle/>
        <a:p>
          <a:endParaRPr lang="sv-SE"/>
        </a:p>
      </dgm:t>
    </dgm:pt>
    <dgm:pt modelId="{553A34DB-06BA-4CDA-910E-398BE2CC72C1}">
      <dgm:prSet phldrT="[Text]"/>
      <dgm:spPr/>
      <dgm:t>
        <a:bodyPr/>
        <a:lstStyle/>
        <a:p>
          <a:r>
            <a:rPr lang="sv-SE" dirty="0"/>
            <a:t>Folkhälsa</a:t>
          </a:r>
        </a:p>
      </dgm:t>
    </dgm:pt>
    <dgm:pt modelId="{EF1F0F8C-4293-48A0-8AF7-A728667D83DD}" type="parTrans" cxnId="{B8F44C8A-38FE-4F34-B413-A08D644D0561}">
      <dgm:prSet/>
      <dgm:spPr/>
      <dgm:t>
        <a:bodyPr/>
        <a:lstStyle/>
        <a:p>
          <a:endParaRPr lang="sv-SE"/>
        </a:p>
      </dgm:t>
    </dgm:pt>
    <dgm:pt modelId="{F3394335-4D49-46C6-ABB0-42393D469782}" type="sibTrans" cxnId="{B8F44C8A-38FE-4F34-B413-A08D644D0561}">
      <dgm:prSet/>
      <dgm:spPr/>
      <dgm:t>
        <a:bodyPr/>
        <a:lstStyle/>
        <a:p>
          <a:endParaRPr lang="sv-SE"/>
        </a:p>
      </dgm:t>
    </dgm:pt>
    <dgm:pt modelId="{95E8D324-81FD-4306-A6DB-6D0A396E60D2}" type="pres">
      <dgm:prSet presAssocID="{05DB1F96-D56C-49A1-BFA5-A0C475CD83E0}" presName="cycle" presStyleCnt="0">
        <dgm:presLayoutVars>
          <dgm:dir/>
          <dgm:resizeHandles val="exact"/>
        </dgm:presLayoutVars>
      </dgm:prSet>
      <dgm:spPr/>
    </dgm:pt>
    <dgm:pt modelId="{A7D1D834-26D8-46E6-9BD5-968418EE6292}" type="pres">
      <dgm:prSet presAssocID="{4211E45B-40FC-4B9B-9A87-7023C03DDE26}" presName="node" presStyleLbl="node1" presStyleIdx="0" presStyleCnt="5" custRadScaleRad="99697" custRadScaleInc="-8640">
        <dgm:presLayoutVars>
          <dgm:bulletEnabled val="1"/>
        </dgm:presLayoutVars>
      </dgm:prSet>
      <dgm:spPr/>
    </dgm:pt>
    <dgm:pt modelId="{D9D9BA76-1C64-4765-9F0E-B2D4B82E1C9E}" type="pres">
      <dgm:prSet presAssocID="{5AF8AEF9-17F2-4FA2-9ABB-5A09A8D1895F}" presName="sibTrans" presStyleLbl="sibTrans2D1" presStyleIdx="0" presStyleCnt="5"/>
      <dgm:spPr/>
    </dgm:pt>
    <dgm:pt modelId="{C9CDDC78-6651-42A4-9FDC-78970903FE88}" type="pres">
      <dgm:prSet presAssocID="{5AF8AEF9-17F2-4FA2-9ABB-5A09A8D1895F}" presName="connectorText" presStyleLbl="sibTrans2D1" presStyleIdx="0" presStyleCnt="5"/>
      <dgm:spPr/>
    </dgm:pt>
    <dgm:pt modelId="{4EE325E1-40F0-4599-AFAC-DD6D214DE6F8}" type="pres">
      <dgm:prSet presAssocID="{0F53F6F2-22D8-46A9-8E51-28238133C658}" presName="node" presStyleLbl="node1" presStyleIdx="1" presStyleCnt="5" custRadScaleRad="99013" custRadScaleInc="-836">
        <dgm:presLayoutVars>
          <dgm:bulletEnabled val="1"/>
        </dgm:presLayoutVars>
      </dgm:prSet>
      <dgm:spPr/>
    </dgm:pt>
    <dgm:pt modelId="{5521B9AC-57F4-493A-B339-0B5BB7FB2479}" type="pres">
      <dgm:prSet presAssocID="{20F03455-CE30-4285-80CB-16A6BE8B7352}" presName="sibTrans" presStyleLbl="sibTrans2D1" presStyleIdx="1" presStyleCnt="5"/>
      <dgm:spPr/>
    </dgm:pt>
    <dgm:pt modelId="{0E225E84-6CB2-4946-91C2-F1573222FD2F}" type="pres">
      <dgm:prSet presAssocID="{20F03455-CE30-4285-80CB-16A6BE8B7352}" presName="connectorText" presStyleLbl="sibTrans2D1" presStyleIdx="1" presStyleCnt="5"/>
      <dgm:spPr/>
    </dgm:pt>
    <dgm:pt modelId="{B9AC37A6-3AE7-4251-9073-8678054D63B6}" type="pres">
      <dgm:prSet presAssocID="{0C2DDDC0-975B-4218-AB53-469E135033E6}" presName="node" presStyleLbl="node1" presStyleIdx="2" presStyleCnt="5" custRadScaleRad="98814" custRadScaleInc="1890">
        <dgm:presLayoutVars>
          <dgm:bulletEnabled val="1"/>
        </dgm:presLayoutVars>
      </dgm:prSet>
      <dgm:spPr/>
    </dgm:pt>
    <dgm:pt modelId="{B687A1AE-AFF7-408E-803C-F31796D58690}" type="pres">
      <dgm:prSet presAssocID="{20246AB7-5A86-4ABB-A9DE-E4802EB14497}" presName="sibTrans" presStyleLbl="sibTrans2D1" presStyleIdx="2" presStyleCnt="5"/>
      <dgm:spPr/>
    </dgm:pt>
    <dgm:pt modelId="{75AFE292-362A-4FB5-8765-BF333F20DE1F}" type="pres">
      <dgm:prSet presAssocID="{20246AB7-5A86-4ABB-A9DE-E4802EB14497}" presName="connectorText" presStyleLbl="sibTrans2D1" presStyleIdx="2" presStyleCnt="5"/>
      <dgm:spPr/>
    </dgm:pt>
    <dgm:pt modelId="{4326F8AB-824E-43CB-947F-420D24EBC173}" type="pres">
      <dgm:prSet presAssocID="{CC2B794C-C453-44FC-BBDE-967CA1DAD51F}" presName="node" presStyleLbl="node1" presStyleIdx="3" presStyleCnt="5" custRadScaleRad="99334" custRadScaleInc="777">
        <dgm:presLayoutVars>
          <dgm:bulletEnabled val="1"/>
        </dgm:presLayoutVars>
      </dgm:prSet>
      <dgm:spPr/>
    </dgm:pt>
    <dgm:pt modelId="{C4619E99-6B45-4168-8378-E034CAC25608}" type="pres">
      <dgm:prSet presAssocID="{2161BEF0-E310-454C-96CA-457EF463CFB0}" presName="sibTrans" presStyleLbl="sibTrans2D1" presStyleIdx="3" presStyleCnt="5"/>
      <dgm:spPr/>
    </dgm:pt>
    <dgm:pt modelId="{21BC1BA6-59AC-4E3E-9ED5-C04BED74A282}" type="pres">
      <dgm:prSet presAssocID="{2161BEF0-E310-454C-96CA-457EF463CFB0}" presName="connectorText" presStyleLbl="sibTrans2D1" presStyleIdx="3" presStyleCnt="5"/>
      <dgm:spPr/>
    </dgm:pt>
    <dgm:pt modelId="{C2F69E7A-FF8C-4BC0-97C3-5336E36F5BF5}" type="pres">
      <dgm:prSet presAssocID="{553A34DB-06BA-4CDA-910E-398BE2CC72C1}" presName="node" presStyleLbl="node1" presStyleIdx="4" presStyleCnt="5">
        <dgm:presLayoutVars>
          <dgm:bulletEnabled val="1"/>
        </dgm:presLayoutVars>
      </dgm:prSet>
      <dgm:spPr/>
    </dgm:pt>
    <dgm:pt modelId="{D05D9AE0-26F7-44C9-9DD9-CDAF5C2AC4F0}" type="pres">
      <dgm:prSet presAssocID="{F3394335-4D49-46C6-ABB0-42393D469782}" presName="sibTrans" presStyleLbl="sibTrans2D1" presStyleIdx="4" presStyleCnt="5"/>
      <dgm:spPr/>
    </dgm:pt>
    <dgm:pt modelId="{FB398E99-E5B8-41A5-A917-85048CE00F2D}" type="pres">
      <dgm:prSet presAssocID="{F3394335-4D49-46C6-ABB0-42393D469782}" presName="connectorText" presStyleLbl="sibTrans2D1" presStyleIdx="4" presStyleCnt="5"/>
      <dgm:spPr/>
    </dgm:pt>
  </dgm:ptLst>
  <dgm:cxnLst>
    <dgm:cxn modelId="{70A60A0C-8E42-43D4-93D7-AE99865CBF46}" type="presOf" srcId="{20246AB7-5A86-4ABB-A9DE-E4802EB14497}" destId="{B687A1AE-AFF7-408E-803C-F31796D58690}" srcOrd="0" destOrd="0" presId="urn:microsoft.com/office/officeart/2005/8/layout/cycle2"/>
    <dgm:cxn modelId="{939CDB0E-205B-458D-8363-3F4EFA009F19}" type="presOf" srcId="{F3394335-4D49-46C6-ABB0-42393D469782}" destId="{FB398E99-E5B8-41A5-A917-85048CE00F2D}" srcOrd="1" destOrd="0" presId="urn:microsoft.com/office/officeart/2005/8/layout/cycle2"/>
    <dgm:cxn modelId="{0CFB2724-5E0C-499E-8D76-B0070097AA33}" srcId="{05DB1F96-D56C-49A1-BFA5-A0C475CD83E0}" destId="{4211E45B-40FC-4B9B-9A87-7023C03DDE26}" srcOrd="0" destOrd="0" parTransId="{A7621DAC-A491-4795-90B2-031F1FDBDA07}" sibTransId="{5AF8AEF9-17F2-4FA2-9ABB-5A09A8D1895F}"/>
    <dgm:cxn modelId="{F313853A-CEB7-4D42-B5BD-C74E25553655}" srcId="{05DB1F96-D56C-49A1-BFA5-A0C475CD83E0}" destId="{CC2B794C-C453-44FC-BBDE-967CA1DAD51F}" srcOrd="3" destOrd="0" parTransId="{2C29D7C6-02B1-4F88-BA8D-C3437BEF41C6}" sibTransId="{2161BEF0-E310-454C-96CA-457EF463CFB0}"/>
    <dgm:cxn modelId="{D3D2A862-818A-48B5-A4A4-49F3EE6ADF37}" type="presOf" srcId="{20246AB7-5A86-4ABB-A9DE-E4802EB14497}" destId="{75AFE292-362A-4FB5-8765-BF333F20DE1F}" srcOrd="1" destOrd="0" presId="urn:microsoft.com/office/officeart/2005/8/layout/cycle2"/>
    <dgm:cxn modelId="{0DAF9344-83DC-44F6-B6CA-3DAC18D87B08}" type="presOf" srcId="{20F03455-CE30-4285-80CB-16A6BE8B7352}" destId="{5521B9AC-57F4-493A-B339-0B5BB7FB2479}" srcOrd="0" destOrd="0" presId="urn:microsoft.com/office/officeart/2005/8/layout/cycle2"/>
    <dgm:cxn modelId="{EB8E106B-F3BB-4FDB-A6A4-C91A583EDC0A}" type="presOf" srcId="{0F53F6F2-22D8-46A9-8E51-28238133C658}" destId="{4EE325E1-40F0-4599-AFAC-DD6D214DE6F8}" srcOrd="0" destOrd="0" presId="urn:microsoft.com/office/officeart/2005/8/layout/cycle2"/>
    <dgm:cxn modelId="{224A0D4F-E918-4973-9FC7-F90C8A25ED65}" type="presOf" srcId="{2161BEF0-E310-454C-96CA-457EF463CFB0}" destId="{C4619E99-6B45-4168-8378-E034CAC25608}" srcOrd="0" destOrd="0" presId="urn:microsoft.com/office/officeart/2005/8/layout/cycle2"/>
    <dgm:cxn modelId="{B25FC54F-EA00-40F3-8821-610087955D25}" type="presOf" srcId="{5AF8AEF9-17F2-4FA2-9ABB-5A09A8D1895F}" destId="{D9D9BA76-1C64-4765-9F0E-B2D4B82E1C9E}" srcOrd="0" destOrd="0" presId="urn:microsoft.com/office/officeart/2005/8/layout/cycle2"/>
    <dgm:cxn modelId="{64F42383-0797-4E7D-B31C-AD0600BF4038}" type="presOf" srcId="{0C2DDDC0-975B-4218-AB53-469E135033E6}" destId="{B9AC37A6-3AE7-4251-9073-8678054D63B6}" srcOrd="0" destOrd="0" presId="urn:microsoft.com/office/officeart/2005/8/layout/cycle2"/>
    <dgm:cxn modelId="{B8F44C8A-38FE-4F34-B413-A08D644D0561}" srcId="{05DB1F96-D56C-49A1-BFA5-A0C475CD83E0}" destId="{553A34DB-06BA-4CDA-910E-398BE2CC72C1}" srcOrd="4" destOrd="0" parTransId="{EF1F0F8C-4293-48A0-8AF7-A728667D83DD}" sibTransId="{F3394335-4D49-46C6-ABB0-42393D469782}"/>
    <dgm:cxn modelId="{BAB61D8D-9C28-4316-9954-E7307FA377BE}" type="presOf" srcId="{20F03455-CE30-4285-80CB-16A6BE8B7352}" destId="{0E225E84-6CB2-4946-91C2-F1573222FD2F}" srcOrd="1" destOrd="0" presId="urn:microsoft.com/office/officeart/2005/8/layout/cycle2"/>
    <dgm:cxn modelId="{D5B50A97-9230-4D43-8DB1-389044F0E3C7}" srcId="{05DB1F96-D56C-49A1-BFA5-A0C475CD83E0}" destId="{0C2DDDC0-975B-4218-AB53-469E135033E6}" srcOrd="2" destOrd="0" parTransId="{31839EFF-89BE-481B-B7D9-4B52191AD792}" sibTransId="{20246AB7-5A86-4ABB-A9DE-E4802EB14497}"/>
    <dgm:cxn modelId="{189933B6-1355-4ADB-8F75-4DF439ACBAE4}" type="presOf" srcId="{553A34DB-06BA-4CDA-910E-398BE2CC72C1}" destId="{C2F69E7A-FF8C-4BC0-97C3-5336E36F5BF5}" srcOrd="0" destOrd="0" presId="urn:microsoft.com/office/officeart/2005/8/layout/cycle2"/>
    <dgm:cxn modelId="{BF8F5CBA-D506-48C7-A917-D8C3733DDF8D}" type="presOf" srcId="{CC2B794C-C453-44FC-BBDE-967CA1DAD51F}" destId="{4326F8AB-824E-43CB-947F-420D24EBC173}" srcOrd="0" destOrd="0" presId="urn:microsoft.com/office/officeart/2005/8/layout/cycle2"/>
    <dgm:cxn modelId="{089804BE-A386-4DF2-8609-D43A45E36DAD}" type="presOf" srcId="{2161BEF0-E310-454C-96CA-457EF463CFB0}" destId="{21BC1BA6-59AC-4E3E-9ED5-C04BED74A282}" srcOrd="1" destOrd="0" presId="urn:microsoft.com/office/officeart/2005/8/layout/cycle2"/>
    <dgm:cxn modelId="{24DA31D1-0D28-4698-A7D2-D3BAA373F3B7}" type="presOf" srcId="{4211E45B-40FC-4B9B-9A87-7023C03DDE26}" destId="{A7D1D834-26D8-46E6-9BD5-968418EE6292}" srcOrd="0" destOrd="0" presId="urn:microsoft.com/office/officeart/2005/8/layout/cycle2"/>
    <dgm:cxn modelId="{5694C2DB-83EF-4F46-BFA3-77BC007C640A}" type="presOf" srcId="{05DB1F96-D56C-49A1-BFA5-A0C475CD83E0}" destId="{95E8D324-81FD-4306-A6DB-6D0A396E60D2}" srcOrd="0" destOrd="0" presId="urn:microsoft.com/office/officeart/2005/8/layout/cycle2"/>
    <dgm:cxn modelId="{E2BB9BE0-2B70-41CF-AEFB-879C67119BC2}" type="presOf" srcId="{5AF8AEF9-17F2-4FA2-9ABB-5A09A8D1895F}" destId="{C9CDDC78-6651-42A4-9FDC-78970903FE88}" srcOrd="1" destOrd="0" presId="urn:microsoft.com/office/officeart/2005/8/layout/cycle2"/>
    <dgm:cxn modelId="{DCA48FED-3E6D-42D5-B6BB-05CF3446249F}" srcId="{05DB1F96-D56C-49A1-BFA5-A0C475CD83E0}" destId="{0F53F6F2-22D8-46A9-8E51-28238133C658}" srcOrd="1" destOrd="0" parTransId="{FC12428E-FC7E-4F16-9719-7F713244BF90}" sibTransId="{20F03455-CE30-4285-80CB-16A6BE8B7352}"/>
    <dgm:cxn modelId="{8B0B82FD-7366-487E-AF2A-835CD89276DF}" type="presOf" srcId="{F3394335-4D49-46C6-ABB0-42393D469782}" destId="{D05D9AE0-26F7-44C9-9DD9-CDAF5C2AC4F0}" srcOrd="0" destOrd="0" presId="urn:microsoft.com/office/officeart/2005/8/layout/cycle2"/>
    <dgm:cxn modelId="{DD35F0AE-760F-45C7-B897-3795B41B09C9}" type="presParOf" srcId="{95E8D324-81FD-4306-A6DB-6D0A396E60D2}" destId="{A7D1D834-26D8-46E6-9BD5-968418EE6292}" srcOrd="0" destOrd="0" presId="urn:microsoft.com/office/officeart/2005/8/layout/cycle2"/>
    <dgm:cxn modelId="{0D51E357-3051-4A3C-B164-DC89FB1F0A5F}" type="presParOf" srcId="{95E8D324-81FD-4306-A6DB-6D0A396E60D2}" destId="{D9D9BA76-1C64-4765-9F0E-B2D4B82E1C9E}" srcOrd="1" destOrd="0" presId="urn:microsoft.com/office/officeart/2005/8/layout/cycle2"/>
    <dgm:cxn modelId="{40354761-04E5-4596-B79A-CD70F0938893}" type="presParOf" srcId="{D9D9BA76-1C64-4765-9F0E-B2D4B82E1C9E}" destId="{C9CDDC78-6651-42A4-9FDC-78970903FE88}" srcOrd="0" destOrd="0" presId="urn:microsoft.com/office/officeart/2005/8/layout/cycle2"/>
    <dgm:cxn modelId="{C0DEDD5C-7C56-41E2-918D-2E67E7FE2A72}" type="presParOf" srcId="{95E8D324-81FD-4306-A6DB-6D0A396E60D2}" destId="{4EE325E1-40F0-4599-AFAC-DD6D214DE6F8}" srcOrd="2" destOrd="0" presId="urn:microsoft.com/office/officeart/2005/8/layout/cycle2"/>
    <dgm:cxn modelId="{297ED0EE-CAA8-42CD-B1C8-E91B3F0D4393}" type="presParOf" srcId="{95E8D324-81FD-4306-A6DB-6D0A396E60D2}" destId="{5521B9AC-57F4-493A-B339-0B5BB7FB2479}" srcOrd="3" destOrd="0" presId="urn:microsoft.com/office/officeart/2005/8/layout/cycle2"/>
    <dgm:cxn modelId="{742A0382-9BC1-4EE1-B2CA-5C43782C31C0}" type="presParOf" srcId="{5521B9AC-57F4-493A-B339-0B5BB7FB2479}" destId="{0E225E84-6CB2-4946-91C2-F1573222FD2F}" srcOrd="0" destOrd="0" presId="urn:microsoft.com/office/officeart/2005/8/layout/cycle2"/>
    <dgm:cxn modelId="{C2CE36DE-3D70-4222-ADEE-483708E4FA78}" type="presParOf" srcId="{95E8D324-81FD-4306-A6DB-6D0A396E60D2}" destId="{B9AC37A6-3AE7-4251-9073-8678054D63B6}" srcOrd="4" destOrd="0" presId="urn:microsoft.com/office/officeart/2005/8/layout/cycle2"/>
    <dgm:cxn modelId="{DDF43492-C089-4210-A5EC-641F5A56B921}" type="presParOf" srcId="{95E8D324-81FD-4306-A6DB-6D0A396E60D2}" destId="{B687A1AE-AFF7-408E-803C-F31796D58690}" srcOrd="5" destOrd="0" presId="urn:microsoft.com/office/officeart/2005/8/layout/cycle2"/>
    <dgm:cxn modelId="{630EC260-E6D4-448C-8ADB-976C4982FB59}" type="presParOf" srcId="{B687A1AE-AFF7-408E-803C-F31796D58690}" destId="{75AFE292-362A-4FB5-8765-BF333F20DE1F}" srcOrd="0" destOrd="0" presId="urn:microsoft.com/office/officeart/2005/8/layout/cycle2"/>
    <dgm:cxn modelId="{1170F634-CB33-4294-8512-EF2E5A7724F8}" type="presParOf" srcId="{95E8D324-81FD-4306-A6DB-6D0A396E60D2}" destId="{4326F8AB-824E-43CB-947F-420D24EBC173}" srcOrd="6" destOrd="0" presId="urn:microsoft.com/office/officeart/2005/8/layout/cycle2"/>
    <dgm:cxn modelId="{A89BE78D-9BB3-46E7-9B72-5B4F09E41B39}" type="presParOf" srcId="{95E8D324-81FD-4306-A6DB-6D0A396E60D2}" destId="{C4619E99-6B45-4168-8378-E034CAC25608}" srcOrd="7" destOrd="0" presId="urn:microsoft.com/office/officeart/2005/8/layout/cycle2"/>
    <dgm:cxn modelId="{F23C2619-90B6-46C8-BACD-A380E52A0AEC}" type="presParOf" srcId="{C4619E99-6B45-4168-8378-E034CAC25608}" destId="{21BC1BA6-59AC-4E3E-9ED5-C04BED74A282}" srcOrd="0" destOrd="0" presId="urn:microsoft.com/office/officeart/2005/8/layout/cycle2"/>
    <dgm:cxn modelId="{4F0585B4-03C8-4533-A4FE-4778A56488CA}" type="presParOf" srcId="{95E8D324-81FD-4306-A6DB-6D0A396E60D2}" destId="{C2F69E7A-FF8C-4BC0-97C3-5336E36F5BF5}" srcOrd="8" destOrd="0" presId="urn:microsoft.com/office/officeart/2005/8/layout/cycle2"/>
    <dgm:cxn modelId="{9B54CA3D-8964-45A5-95E1-730972E1294B}" type="presParOf" srcId="{95E8D324-81FD-4306-A6DB-6D0A396E60D2}" destId="{D05D9AE0-26F7-44C9-9DD9-CDAF5C2AC4F0}" srcOrd="9" destOrd="0" presId="urn:microsoft.com/office/officeart/2005/8/layout/cycle2"/>
    <dgm:cxn modelId="{4C2C2598-A65C-4D2C-8D9F-A94C817B7E1F}" type="presParOf" srcId="{D05D9AE0-26F7-44C9-9DD9-CDAF5C2AC4F0}" destId="{FB398E99-E5B8-41A5-A917-85048CE00F2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1D834-26D8-46E6-9BD5-968418EE6292}">
      <dsp:nvSpPr>
        <dsp:cNvPr id="0" name=""/>
        <dsp:cNvSpPr/>
      </dsp:nvSpPr>
      <dsp:spPr>
        <a:xfrm>
          <a:off x="3227815" y="8841"/>
          <a:ext cx="1257327" cy="12573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v-SE" sz="1100" kern="1200" dirty="0"/>
            <a:t>Elevnivå</a:t>
          </a:r>
        </a:p>
      </dsp:txBody>
      <dsp:txXfrm>
        <a:off x="3411946" y="192972"/>
        <a:ext cx="889065" cy="889065"/>
      </dsp:txXfrm>
    </dsp:sp>
    <dsp:sp modelId="{D9D9BA76-1C64-4765-9F0E-B2D4B82E1C9E}">
      <dsp:nvSpPr>
        <dsp:cNvPr id="0" name=""/>
        <dsp:cNvSpPr/>
      </dsp:nvSpPr>
      <dsp:spPr>
        <a:xfrm rot="2073134">
          <a:off x="4465820" y="969218"/>
          <a:ext cx="360954" cy="424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sv-SE" sz="900" kern="1200"/>
        </a:p>
      </dsp:txBody>
      <dsp:txXfrm>
        <a:off x="4475370" y="1023380"/>
        <a:ext cx="252668" cy="254608"/>
      </dsp:txXfrm>
    </dsp:sp>
    <dsp:sp modelId="{4EE325E1-40F0-4599-AFAC-DD6D214DE6F8}">
      <dsp:nvSpPr>
        <dsp:cNvPr id="0" name=""/>
        <dsp:cNvSpPr/>
      </dsp:nvSpPr>
      <dsp:spPr>
        <a:xfrm>
          <a:off x="4824278" y="1108204"/>
          <a:ext cx="1257327" cy="12573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v-SE" sz="1100" kern="1200" dirty="0"/>
            <a:t>Skolnivå</a:t>
          </a:r>
        </a:p>
      </dsp:txBody>
      <dsp:txXfrm>
        <a:off x="5008409" y="1292335"/>
        <a:ext cx="889065" cy="889065"/>
      </dsp:txXfrm>
    </dsp:sp>
    <dsp:sp modelId="{5521B9AC-57F4-493A-B339-0B5BB7FB2479}">
      <dsp:nvSpPr>
        <dsp:cNvPr id="0" name=""/>
        <dsp:cNvSpPr/>
      </dsp:nvSpPr>
      <dsp:spPr>
        <a:xfrm rot="6496058">
          <a:off x="4992359" y="2412706"/>
          <a:ext cx="334913" cy="424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sv-SE" sz="900" kern="1200"/>
        </a:p>
      </dsp:txBody>
      <dsp:txXfrm rot="10800000">
        <a:off x="5058343" y="2449871"/>
        <a:ext cx="234439" cy="254608"/>
      </dsp:txXfrm>
    </dsp:sp>
    <dsp:sp modelId="{B9AC37A6-3AE7-4251-9073-8678054D63B6}">
      <dsp:nvSpPr>
        <dsp:cNvPr id="0" name=""/>
        <dsp:cNvSpPr/>
      </dsp:nvSpPr>
      <dsp:spPr>
        <a:xfrm>
          <a:off x="4232084" y="2902231"/>
          <a:ext cx="1257327" cy="12573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v-SE" sz="1100" kern="1200" dirty="0"/>
            <a:t>Förvaltning/</a:t>
          </a:r>
        </a:p>
        <a:p>
          <a:pPr marL="0" lvl="0" indent="0" algn="ctr" defTabSz="488950">
            <a:lnSpc>
              <a:spcPct val="90000"/>
            </a:lnSpc>
            <a:spcBef>
              <a:spcPct val="0"/>
            </a:spcBef>
            <a:spcAft>
              <a:spcPct val="35000"/>
            </a:spcAft>
            <a:buNone/>
          </a:pPr>
          <a:r>
            <a:rPr lang="sv-SE" sz="1100" kern="1200" dirty="0"/>
            <a:t>kommunnivå</a:t>
          </a:r>
        </a:p>
      </dsp:txBody>
      <dsp:txXfrm>
        <a:off x="4416215" y="3086362"/>
        <a:ext cx="889065" cy="889065"/>
      </dsp:txXfrm>
    </dsp:sp>
    <dsp:sp modelId="{B687A1AE-AFF7-408E-803C-F31796D58690}">
      <dsp:nvSpPr>
        <dsp:cNvPr id="0" name=""/>
        <dsp:cNvSpPr/>
      </dsp:nvSpPr>
      <dsp:spPr>
        <a:xfrm rot="10816295">
          <a:off x="3779096" y="3314352"/>
          <a:ext cx="320118" cy="424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sv-SE" sz="900" kern="1200"/>
        </a:p>
      </dsp:txBody>
      <dsp:txXfrm rot="10800000">
        <a:off x="3875130" y="3399450"/>
        <a:ext cx="224083" cy="254608"/>
      </dsp:txXfrm>
    </dsp:sp>
    <dsp:sp modelId="{4326F8AB-824E-43CB-947F-420D24EBC173}">
      <dsp:nvSpPr>
        <dsp:cNvPr id="0" name=""/>
        <dsp:cNvSpPr/>
      </dsp:nvSpPr>
      <dsp:spPr>
        <a:xfrm>
          <a:off x="2370779" y="2893408"/>
          <a:ext cx="1257327" cy="12573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v-SE" sz="1100" kern="1200" dirty="0"/>
            <a:t>Regional nivå</a:t>
          </a:r>
        </a:p>
      </dsp:txBody>
      <dsp:txXfrm>
        <a:off x="2554910" y="3077539"/>
        <a:ext cx="889065" cy="889065"/>
      </dsp:txXfrm>
    </dsp:sp>
    <dsp:sp modelId="{C4619E99-6B45-4168-8378-E034CAC25608}">
      <dsp:nvSpPr>
        <dsp:cNvPr id="0" name=""/>
        <dsp:cNvSpPr/>
      </dsp:nvSpPr>
      <dsp:spPr>
        <a:xfrm rot="15112501">
          <a:off x="2546906" y="2427623"/>
          <a:ext cx="327479" cy="424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sv-SE" sz="900" kern="1200"/>
        </a:p>
      </dsp:txBody>
      <dsp:txXfrm rot="10800000">
        <a:off x="2611309" y="2559178"/>
        <a:ext cx="229235" cy="254608"/>
      </dsp:txXfrm>
    </dsp:sp>
    <dsp:sp modelId="{C2F69E7A-FF8C-4BC0-97C3-5336E36F5BF5}">
      <dsp:nvSpPr>
        <dsp:cNvPr id="0" name=""/>
        <dsp:cNvSpPr/>
      </dsp:nvSpPr>
      <dsp:spPr>
        <a:xfrm>
          <a:off x="1787417" y="1111242"/>
          <a:ext cx="1257327" cy="12573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v-SE" sz="1100" kern="1200" dirty="0"/>
            <a:t>Folkhälsa</a:t>
          </a:r>
        </a:p>
      </dsp:txBody>
      <dsp:txXfrm>
        <a:off x="1971548" y="1295373"/>
        <a:ext cx="889065" cy="889065"/>
      </dsp:txXfrm>
    </dsp:sp>
    <dsp:sp modelId="{D05D9AE0-26F7-44C9-9DD9-CDAF5C2AC4F0}">
      <dsp:nvSpPr>
        <dsp:cNvPr id="0" name=""/>
        <dsp:cNvSpPr/>
      </dsp:nvSpPr>
      <dsp:spPr>
        <a:xfrm rot="19354293">
          <a:off x="2982174" y="981605"/>
          <a:ext cx="294954" cy="424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sv-SE" sz="900" kern="1200"/>
        </a:p>
      </dsp:txBody>
      <dsp:txXfrm>
        <a:off x="2991283" y="1093365"/>
        <a:ext cx="206468" cy="25460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889990" cy="498395"/>
          </a:xfrm>
          <a:prstGeom prst="rect">
            <a:avLst/>
          </a:prstGeom>
        </p:spPr>
        <p:txBody>
          <a:bodyPr vert="horz" lIns="90718" tIns="45359" rIns="90718" bIns="45359" rtlCol="0"/>
          <a:lstStyle>
            <a:lvl1pPr algn="l">
              <a:defRPr sz="1200"/>
            </a:lvl1pPr>
          </a:lstStyle>
          <a:p>
            <a:endParaRPr lang="sv-SE"/>
          </a:p>
        </p:txBody>
      </p:sp>
      <p:sp>
        <p:nvSpPr>
          <p:cNvPr id="3" name="Platshållare för datum 2"/>
          <p:cNvSpPr>
            <a:spLocks noGrp="1"/>
          </p:cNvSpPr>
          <p:nvPr>
            <p:ph type="dt" sz="quarter" idx="1"/>
          </p:nvPr>
        </p:nvSpPr>
        <p:spPr>
          <a:xfrm>
            <a:off x="3777540" y="1"/>
            <a:ext cx="2889990" cy="498395"/>
          </a:xfrm>
          <a:prstGeom prst="rect">
            <a:avLst/>
          </a:prstGeom>
        </p:spPr>
        <p:txBody>
          <a:bodyPr vert="horz" lIns="90718" tIns="45359" rIns="90718" bIns="45359" rtlCol="0"/>
          <a:lstStyle>
            <a:lvl1pPr algn="r">
              <a:defRPr sz="1200"/>
            </a:lvl1pPr>
          </a:lstStyle>
          <a:p>
            <a:fld id="{FF148643-6587-4AF1-9260-D91CCBFA8AFC}" type="datetimeFigureOut">
              <a:rPr lang="sv-SE" smtClean="0"/>
              <a:t>2020-01-30</a:t>
            </a:fld>
            <a:endParaRPr lang="sv-SE"/>
          </a:p>
        </p:txBody>
      </p:sp>
      <p:sp>
        <p:nvSpPr>
          <p:cNvPr id="4" name="Platshållare för sidfot 3"/>
          <p:cNvSpPr>
            <a:spLocks noGrp="1"/>
          </p:cNvSpPr>
          <p:nvPr>
            <p:ph type="ftr" sz="quarter" idx="2"/>
          </p:nvPr>
        </p:nvSpPr>
        <p:spPr>
          <a:xfrm>
            <a:off x="0" y="9429830"/>
            <a:ext cx="2889990" cy="498395"/>
          </a:xfrm>
          <a:prstGeom prst="rect">
            <a:avLst/>
          </a:prstGeom>
        </p:spPr>
        <p:txBody>
          <a:bodyPr vert="horz" lIns="90718" tIns="45359" rIns="90718" bIns="45359" rtlCol="0" anchor="b"/>
          <a:lstStyle>
            <a:lvl1pPr algn="l">
              <a:defRPr sz="1200"/>
            </a:lvl1pPr>
          </a:lstStyle>
          <a:p>
            <a:endParaRPr lang="sv-SE"/>
          </a:p>
        </p:txBody>
      </p:sp>
      <p:sp>
        <p:nvSpPr>
          <p:cNvPr id="5" name="Platshållare för bildnummer 4"/>
          <p:cNvSpPr>
            <a:spLocks noGrp="1"/>
          </p:cNvSpPr>
          <p:nvPr>
            <p:ph type="sldNum" sz="quarter" idx="3"/>
          </p:nvPr>
        </p:nvSpPr>
        <p:spPr>
          <a:xfrm>
            <a:off x="3777540" y="9429830"/>
            <a:ext cx="2889990" cy="498395"/>
          </a:xfrm>
          <a:prstGeom prst="rect">
            <a:avLst/>
          </a:prstGeom>
        </p:spPr>
        <p:txBody>
          <a:bodyPr vert="horz" lIns="90718" tIns="45359" rIns="90718" bIns="45359" rtlCol="0" anchor="b"/>
          <a:lstStyle>
            <a:lvl1pPr algn="r">
              <a:defRPr sz="1200"/>
            </a:lvl1pPr>
          </a:lstStyle>
          <a:p>
            <a:fld id="{9769F258-B16B-4705-B57D-763F00D95D71}" type="slidenum">
              <a:rPr lang="sv-SE" smtClean="0"/>
              <a:t>‹#›</a:t>
            </a:fld>
            <a:endParaRPr lang="sv-SE"/>
          </a:p>
        </p:txBody>
      </p:sp>
    </p:spTree>
    <p:extLst>
      <p:ext uri="{BB962C8B-B14F-4D97-AF65-F5344CB8AC3E}">
        <p14:creationId xmlns:p14="http://schemas.microsoft.com/office/powerpoint/2010/main" val="2792873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6412"/>
          </a:xfrm>
          <a:prstGeom prst="rect">
            <a:avLst/>
          </a:prstGeom>
        </p:spPr>
        <p:txBody>
          <a:bodyPr vert="horz" lIns="90718" tIns="45359" rIns="90718" bIns="45359" rtlCol="0"/>
          <a:lstStyle>
            <a:lvl1pPr algn="l">
              <a:defRPr sz="1200"/>
            </a:lvl1pPr>
          </a:lstStyle>
          <a:p>
            <a:endParaRPr lang="sv-SE"/>
          </a:p>
        </p:txBody>
      </p:sp>
      <p:sp>
        <p:nvSpPr>
          <p:cNvPr id="3" name="Platshållare för datum 2"/>
          <p:cNvSpPr>
            <a:spLocks noGrp="1"/>
          </p:cNvSpPr>
          <p:nvPr>
            <p:ph type="dt" idx="1"/>
          </p:nvPr>
        </p:nvSpPr>
        <p:spPr>
          <a:xfrm>
            <a:off x="3777607" y="0"/>
            <a:ext cx="2889938" cy="496412"/>
          </a:xfrm>
          <a:prstGeom prst="rect">
            <a:avLst/>
          </a:prstGeom>
        </p:spPr>
        <p:txBody>
          <a:bodyPr vert="horz" lIns="90718" tIns="45359" rIns="90718" bIns="45359" rtlCol="0"/>
          <a:lstStyle>
            <a:lvl1pPr algn="r">
              <a:defRPr sz="1200"/>
            </a:lvl1pPr>
          </a:lstStyle>
          <a:p>
            <a:fld id="{CFE5F691-4DA6-4E7E-88E0-0B0E5F6DDD4C}" type="datetimeFigureOut">
              <a:rPr lang="sv-SE" smtClean="0"/>
              <a:t>2020-01-30</a:t>
            </a:fld>
            <a:endParaRPr lang="sv-SE"/>
          </a:p>
        </p:txBody>
      </p:sp>
      <p:sp>
        <p:nvSpPr>
          <p:cNvPr id="4" name="Platshållare för bildobjekt 3"/>
          <p:cNvSpPr>
            <a:spLocks noGrp="1" noRot="1" noChangeAspect="1"/>
          </p:cNvSpPr>
          <p:nvPr>
            <p:ph type="sldImg" idx="2"/>
          </p:nvPr>
        </p:nvSpPr>
        <p:spPr>
          <a:xfrm>
            <a:off x="25400" y="744538"/>
            <a:ext cx="6618288" cy="3724275"/>
          </a:xfrm>
          <a:prstGeom prst="rect">
            <a:avLst/>
          </a:prstGeom>
          <a:noFill/>
          <a:ln w="12700">
            <a:solidFill>
              <a:prstClr val="black"/>
            </a:solidFill>
          </a:ln>
        </p:spPr>
        <p:txBody>
          <a:bodyPr vert="horz" lIns="90718" tIns="45359" rIns="90718" bIns="45359" rtlCol="0" anchor="ctr"/>
          <a:lstStyle/>
          <a:p>
            <a:endParaRPr lang="sv-SE"/>
          </a:p>
        </p:txBody>
      </p:sp>
      <p:sp>
        <p:nvSpPr>
          <p:cNvPr id="5" name="Platshållare för anteckningar 4"/>
          <p:cNvSpPr>
            <a:spLocks noGrp="1"/>
          </p:cNvSpPr>
          <p:nvPr>
            <p:ph type="body" sz="quarter" idx="3"/>
          </p:nvPr>
        </p:nvSpPr>
        <p:spPr>
          <a:xfrm>
            <a:off x="666909" y="4715907"/>
            <a:ext cx="5335270" cy="4467701"/>
          </a:xfrm>
          <a:prstGeom prst="rect">
            <a:avLst/>
          </a:prstGeom>
        </p:spPr>
        <p:txBody>
          <a:bodyPr vert="horz" lIns="90718" tIns="45359" rIns="90718" bIns="45359"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889938" cy="496412"/>
          </a:xfrm>
          <a:prstGeom prst="rect">
            <a:avLst/>
          </a:prstGeom>
        </p:spPr>
        <p:txBody>
          <a:bodyPr vert="horz" lIns="90718" tIns="45359" rIns="90718" bIns="45359"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30091"/>
            <a:ext cx="2889938" cy="496412"/>
          </a:xfrm>
          <a:prstGeom prst="rect">
            <a:avLst/>
          </a:prstGeom>
        </p:spPr>
        <p:txBody>
          <a:bodyPr vert="horz" lIns="90718" tIns="45359" rIns="90718" bIns="45359" rtlCol="0" anchor="b"/>
          <a:lstStyle>
            <a:lvl1pPr algn="r">
              <a:defRPr sz="1200"/>
            </a:lvl1pPr>
          </a:lstStyle>
          <a:p>
            <a:fld id="{FB0CB7F7-2DE7-442F-B621-87F2D8E04FE8}" type="slidenum">
              <a:rPr lang="sv-SE" smtClean="0"/>
              <a:t>‹#›</a:t>
            </a:fld>
            <a:endParaRPr lang="sv-SE"/>
          </a:p>
        </p:txBody>
      </p:sp>
    </p:spTree>
    <p:extLst>
      <p:ext uri="{BB962C8B-B14F-4D97-AF65-F5344CB8AC3E}">
        <p14:creationId xmlns:p14="http://schemas.microsoft.com/office/powerpoint/2010/main" val="79574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Årlig enkät-undersökning som görs av länets SSK i samband med det lagstadgade hälsosamtalet som alla</a:t>
            </a:r>
            <a:r>
              <a:rPr lang="sv-SE" baseline="0" dirty="0"/>
              <a:t> elever ska få i dessa årskurser. </a:t>
            </a:r>
          </a:p>
          <a:p>
            <a:r>
              <a:rPr lang="sv-SE" baseline="0" dirty="0"/>
              <a:t>Deltagarna i undersökningen är elever i förskoleklass, årskurs 4, årskurs 7 och första året i gymnasiet. </a:t>
            </a:r>
          </a:p>
          <a:p>
            <a:endParaRPr lang="sv-SE" baseline="0" dirty="0"/>
          </a:p>
          <a:p>
            <a:r>
              <a:rPr lang="sv-SE" baseline="0" dirty="0"/>
              <a:t>Hälsosamtalet i sig är värdefullt för den enskilda individen, medan enkätens syfte är att kartlägga hälsa, levnadsvanor och upplevelse av skolmiljö bland elever som grupp för att kunna göra förbättringar. Varje enskild skolhuvudman kan när som helst plocka fram sina resultat, likaså för hela kommunen – för att använda i sitt systematiska kvalitetsarbete (SKA). </a:t>
            </a:r>
          </a:p>
          <a:p>
            <a:r>
              <a:rPr lang="sv-SE" baseline="0" dirty="0"/>
              <a:t>Vi på FHC är nyfikna hur ni använder resultaten och om vi kan hjälpa till på något sätt för att det ska bli mer användarvänligt som en del i SKA-arbetet.</a:t>
            </a:r>
          </a:p>
        </p:txBody>
      </p:sp>
      <p:sp>
        <p:nvSpPr>
          <p:cNvPr id="4" name="Platshållare för bildnummer 3"/>
          <p:cNvSpPr>
            <a:spLocks noGrp="1"/>
          </p:cNvSpPr>
          <p:nvPr>
            <p:ph type="sldNum" sz="quarter" idx="10"/>
          </p:nvPr>
        </p:nvSpPr>
        <p:spPr/>
        <p:txBody>
          <a:bodyPr/>
          <a:lstStyle/>
          <a:p>
            <a:fld id="{FB0CB7F7-2DE7-442F-B621-87F2D8E04FE8}" type="slidenum">
              <a:rPr lang="sv-SE" smtClean="0"/>
              <a:t>1</a:t>
            </a:fld>
            <a:endParaRPr lang="sv-SE"/>
          </a:p>
        </p:txBody>
      </p:sp>
    </p:spTree>
    <p:extLst>
      <p:ext uri="{BB962C8B-B14F-4D97-AF65-F5344CB8AC3E}">
        <p14:creationId xmlns:p14="http://schemas.microsoft.com/office/powerpoint/2010/main" val="418325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Resultaten i rapporten presenteras främst på länsnivå, men även i viss mån på kommunnivå. </a:t>
            </a:r>
          </a:p>
          <a:p>
            <a:endParaRPr lang="sv-SE" dirty="0"/>
          </a:p>
          <a:p>
            <a:r>
              <a:rPr lang="sv-SE" dirty="0"/>
              <a:t>Jokkmokk kommun</a:t>
            </a:r>
            <a:r>
              <a:rPr lang="sv-SE" baseline="0" dirty="0"/>
              <a:t> deltog ej i förskoleklass-undersökningen.</a:t>
            </a:r>
          </a:p>
          <a:p>
            <a:r>
              <a:rPr lang="sv-SE" baseline="0" dirty="0"/>
              <a:t>Överkalix kommun deltog ej i undersökningen, gäller samtliga årskurser, detta </a:t>
            </a:r>
            <a:r>
              <a:rPr lang="sv-SE" baseline="0" dirty="0" err="1"/>
              <a:t>pga</a:t>
            </a:r>
            <a:r>
              <a:rPr lang="sv-SE" baseline="0" dirty="0"/>
              <a:t> personalbrist. </a:t>
            </a:r>
          </a:p>
          <a:p>
            <a:endParaRPr lang="sv-SE" baseline="0" dirty="0"/>
          </a:p>
          <a:p>
            <a:r>
              <a:rPr lang="sv-SE" baseline="0" dirty="0"/>
              <a:t>Det är över 70 % täckningsgrad för länet, vilket är bra, men kan givetvis bli bättre (framförallt i gymnasieklassen, som har lägst täckningsgrad).</a:t>
            </a:r>
          </a:p>
          <a:p>
            <a:r>
              <a:rPr lang="sv-SE" baseline="0" dirty="0"/>
              <a:t>Observera att detta gäller enkätundersökningen, ej hälsosamtalet. En elev kan få hälsosamtalet utan att vara med i enkätundersökningen. </a:t>
            </a:r>
          </a:p>
          <a:p>
            <a:endParaRPr lang="sv-SE" dirty="0"/>
          </a:p>
        </p:txBody>
      </p:sp>
      <p:sp>
        <p:nvSpPr>
          <p:cNvPr id="4" name="Platshållare för bildnummer 3"/>
          <p:cNvSpPr>
            <a:spLocks noGrp="1"/>
          </p:cNvSpPr>
          <p:nvPr>
            <p:ph type="sldNum" sz="quarter" idx="10"/>
          </p:nvPr>
        </p:nvSpPr>
        <p:spPr/>
        <p:txBody>
          <a:bodyPr/>
          <a:lstStyle/>
          <a:p>
            <a:fld id="{03D47EE8-77B3-4D6F-B978-98B15D02A5FD}" type="slidenum">
              <a:rPr lang="sv-SE" smtClean="0"/>
              <a:t>2</a:t>
            </a:fld>
            <a:endParaRPr lang="sv-SE"/>
          </a:p>
        </p:txBody>
      </p:sp>
    </p:spTree>
    <p:extLst>
      <p:ext uri="{BB962C8B-B14F-4D97-AF65-F5344CB8AC3E}">
        <p14:creationId xmlns:p14="http://schemas.microsoft.com/office/powerpoint/2010/main" val="202636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176">
              <a:defRPr/>
            </a:pPr>
            <a:r>
              <a:rPr lang="sv-SE" dirty="0"/>
              <a:t>Majoriteten mår bra. </a:t>
            </a:r>
          </a:p>
          <a:p>
            <a:pPr defTabSz="907176">
              <a:defRPr/>
            </a:pPr>
            <a:r>
              <a:rPr lang="sv-SE" dirty="0"/>
              <a:t>Åk4:</a:t>
            </a:r>
            <a:r>
              <a:rPr lang="sv-SE" baseline="0" dirty="0"/>
              <a:t> </a:t>
            </a:r>
            <a:r>
              <a:rPr lang="sv-SE" dirty="0"/>
              <a:t>92 % utan statistiskt signifikanta skillnader mellan pojkar och flickor = ingen skillnad mellan könen. </a:t>
            </a:r>
          </a:p>
          <a:p>
            <a:pPr defTabSz="907176">
              <a:defRPr/>
            </a:pPr>
            <a:endParaRPr lang="sv-SE" dirty="0"/>
          </a:p>
          <a:p>
            <a:pPr defTabSz="907176">
              <a:defRPr/>
            </a:pPr>
            <a:r>
              <a:rPr lang="sv-SE" dirty="0"/>
              <a:t>Precis som tidigare år verkar den självskattade hälsan minska med stigande årskurs samtidigt som könsskillnader framträder. </a:t>
            </a:r>
          </a:p>
          <a:p>
            <a:pPr defTabSz="907176">
              <a:defRPr/>
            </a:pPr>
            <a:r>
              <a:rPr lang="sv-SE" dirty="0"/>
              <a:t>Åk7:</a:t>
            </a:r>
            <a:r>
              <a:rPr lang="sv-SE" baseline="0" dirty="0"/>
              <a:t> </a:t>
            </a:r>
            <a:r>
              <a:rPr lang="sv-SE" dirty="0"/>
              <a:t>76 % av flickorna, 91 % av pojkarna.</a:t>
            </a:r>
          </a:p>
          <a:p>
            <a:pPr defTabSz="907176">
              <a:defRPr/>
            </a:pPr>
            <a:r>
              <a:rPr lang="sv-SE" dirty="0"/>
              <a:t>Gym1:</a:t>
            </a:r>
            <a:r>
              <a:rPr lang="sv-SE" baseline="0" dirty="0"/>
              <a:t> </a:t>
            </a:r>
            <a:r>
              <a:rPr lang="sv-SE" dirty="0"/>
              <a:t>71 % av flickorna, 84 % av pojkarna.</a:t>
            </a:r>
            <a:r>
              <a:rPr lang="sv-SE" baseline="0" dirty="0"/>
              <a:t> </a:t>
            </a:r>
            <a:r>
              <a:rPr lang="sv-SE" dirty="0"/>
              <a:t> </a:t>
            </a:r>
          </a:p>
          <a:p>
            <a:pPr defTabSz="907176">
              <a:defRPr/>
            </a:pPr>
            <a:endParaRPr lang="sv-SE" dirty="0"/>
          </a:p>
          <a:p>
            <a:pPr marL="0" marR="0" lvl="0" indent="0" algn="l" defTabSz="907176" rtl="0" eaLnBrk="1" fontAlgn="auto" latinLnBrk="0" hangingPunct="1">
              <a:lnSpc>
                <a:spcPct val="100000"/>
              </a:lnSpc>
              <a:spcBef>
                <a:spcPts val="0"/>
              </a:spcBef>
              <a:spcAft>
                <a:spcPts val="0"/>
              </a:spcAft>
              <a:buClrTx/>
              <a:buSzTx/>
              <a:buFontTx/>
              <a:buNone/>
              <a:tabLst/>
              <a:defRPr/>
            </a:pPr>
            <a:r>
              <a:rPr lang="sv-SE" baseline="0" dirty="0"/>
              <a:t>Resultaten tyder på att insatser behövs INNAN årskurs 7 för att vända trenden. </a:t>
            </a:r>
          </a:p>
          <a:p>
            <a:pPr defTabSz="907176">
              <a:defRPr/>
            </a:pPr>
            <a:endParaRPr lang="sv-SE" dirty="0"/>
          </a:p>
          <a:p>
            <a:pPr defTabSz="907176">
              <a:defRPr/>
            </a:pPr>
            <a:r>
              <a:rPr lang="sv-SE" dirty="0"/>
              <a:t>Tidigare rapporter har visat att självskattad hälsa hos flickor kan skilja sig mellan kommuner medan pojkarnas hälsa har relativt liten spridning mellan kommuner [5]. Detta skulle kunna förklara en del av skillnaderna mellan kommunerna och tyder på att förhållanden för flickor, eller attityder mot flickor, normer osv. skiljer sig åt inom länet. </a:t>
            </a:r>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3</a:t>
            </a:fld>
            <a:endParaRPr lang="sv-SE"/>
          </a:p>
        </p:txBody>
      </p:sp>
    </p:spTree>
    <p:extLst>
      <p:ext uri="{BB962C8B-B14F-4D97-AF65-F5344CB8AC3E}">
        <p14:creationId xmlns:p14="http://schemas.microsoft.com/office/powerpoint/2010/main" val="61504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Andelen</a:t>
            </a:r>
            <a:r>
              <a:rPr lang="sv-SE" baseline="0" dirty="0"/>
              <a:t> flickor som känner stress över skolarbetet (ofta/alltid) har ökat över tid, oavsett årskurs. </a:t>
            </a:r>
          </a:p>
          <a:p>
            <a:r>
              <a:rPr lang="sv-SE" baseline="0" dirty="0"/>
              <a:t>Ökningen kan även ses bland pojkarna men den är svagare. Detta resulterar i att könsskillnaderna har växt genom åren. </a:t>
            </a:r>
          </a:p>
          <a:p>
            <a:endParaRPr lang="sv-SE" baseline="0" dirty="0"/>
          </a:p>
          <a:p>
            <a:r>
              <a:rPr lang="sv-SE" baseline="0" dirty="0"/>
              <a:t>Det är vanligare att flickor i gymnasiets första år svarar att de är stressade, än flickor i åk 7. </a:t>
            </a:r>
          </a:p>
          <a:p>
            <a:r>
              <a:rPr lang="sv-SE" baseline="0" dirty="0"/>
              <a:t>Samma tendens är synlig bland pojkarna men skillnaden mellan årskurserna är inte lika stor som i gruppen flickor. </a:t>
            </a:r>
            <a:endParaRPr lang="sv-SE" dirty="0"/>
          </a:p>
        </p:txBody>
      </p:sp>
      <p:sp>
        <p:nvSpPr>
          <p:cNvPr id="4" name="Platshållare för bildnummer 3"/>
          <p:cNvSpPr>
            <a:spLocks noGrp="1"/>
          </p:cNvSpPr>
          <p:nvPr>
            <p:ph type="sldNum" sz="quarter" idx="10"/>
          </p:nvPr>
        </p:nvSpPr>
        <p:spPr/>
        <p:txBody>
          <a:bodyPr/>
          <a:lstStyle/>
          <a:p>
            <a:fld id="{03D47EE8-77B3-4D6F-B978-98B15D02A5FD}" type="slidenum">
              <a:rPr lang="sv-SE" smtClean="0"/>
              <a:t>4</a:t>
            </a:fld>
            <a:endParaRPr lang="sv-SE"/>
          </a:p>
        </p:txBody>
      </p:sp>
    </p:spTree>
    <p:extLst>
      <p:ext uri="{BB962C8B-B14F-4D97-AF65-F5344CB8AC3E}">
        <p14:creationId xmlns:p14="http://schemas.microsoft.com/office/powerpoint/2010/main" val="59447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åk 4 är könsskillnaderna små/obefintliga</a:t>
            </a:r>
            <a:r>
              <a:rPr lang="sv-SE" baseline="0" dirty="0"/>
              <a:t>, åtminstone för de tre senaste åren. – Under de tre senaste åren har dessutom andelen elever i åk 4 som trivs ganska bra/mycket bra i skolan minskat. </a:t>
            </a:r>
          </a:p>
          <a:p>
            <a:endParaRPr lang="sv-SE" baseline="0" dirty="0"/>
          </a:p>
          <a:p>
            <a:r>
              <a:rPr lang="sv-SE" baseline="0" dirty="0"/>
              <a:t>I åk 7 (för de tre senaste åren) och i gymnasiets första år kan vi se en könsskillnad som visar att det är vanligare bland pojkar att svara att de trivs i skolan. </a:t>
            </a:r>
          </a:p>
          <a:p>
            <a:r>
              <a:rPr lang="sv-SE" baseline="0" dirty="0"/>
              <a:t>Att en könsskillnad har blivit synlig i åk 7 hänger samman med att det verkar som om andelen flickor i denna årskurs, som trivs i skolan, minskat sedan 13/14.</a:t>
            </a:r>
          </a:p>
          <a:p>
            <a:endParaRPr lang="sv-SE" baseline="0" dirty="0"/>
          </a:p>
          <a:p>
            <a:r>
              <a:rPr lang="sv-SE" baseline="0" dirty="0"/>
              <a:t>I gymnasiets första år är resultaten relativt stabila över tid, dvs. ingen större förändring verkar ha skett sedan 13/14. </a:t>
            </a:r>
            <a:endParaRPr lang="sv-SE" dirty="0"/>
          </a:p>
        </p:txBody>
      </p:sp>
      <p:sp>
        <p:nvSpPr>
          <p:cNvPr id="4" name="Platshållare för bildnummer 3"/>
          <p:cNvSpPr>
            <a:spLocks noGrp="1"/>
          </p:cNvSpPr>
          <p:nvPr>
            <p:ph type="sldNum" sz="quarter" idx="10"/>
          </p:nvPr>
        </p:nvSpPr>
        <p:spPr/>
        <p:txBody>
          <a:bodyPr/>
          <a:lstStyle/>
          <a:p>
            <a:fld id="{03D47EE8-77B3-4D6F-B978-98B15D02A5FD}" type="slidenum">
              <a:rPr lang="sv-SE" smtClean="0"/>
              <a:t>5</a:t>
            </a:fld>
            <a:endParaRPr lang="sv-SE"/>
          </a:p>
        </p:txBody>
      </p:sp>
    </p:spTree>
    <p:extLst>
      <p:ext uri="{BB962C8B-B14F-4D97-AF65-F5344CB8AC3E}">
        <p14:creationId xmlns:p14="http://schemas.microsoft.com/office/powerpoint/2010/main" val="28058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Oroande trend som pekar mot en minskning i andelen elever som äter frukost varje skoldag. Vi</a:t>
            </a:r>
            <a:r>
              <a:rPr lang="sv-SE" baseline="0" dirty="0"/>
              <a:t> vet att frukosten är en väldigt viktig måltid.</a:t>
            </a:r>
          </a:p>
          <a:p>
            <a:pPr marL="171450" indent="-171450">
              <a:buFontTx/>
              <a:buChar char="-"/>
            </a:pPr>
            <a:r>
              <a:rPr lang="sv-SE" baseline="0" dirty="0"/>
              <a:t>detta gäller samtliga årskurser, och oavsett kön. </a:t>
            </a:r>
          </a:p>
          <a:p>
            <a:pPr marL="171450" indent="-171450">
              <a:buFontTx/>
              <a:buChar char="-"/>
            </a:pPr>
            <a:endParaRPr lang="sv-SE" baseline="0" dirty="0"/>
          </a:p>
          <a:p>
            <a:pPr marL="0" indent="0">
              <a:buFontTx/>
              <a:buNone/>
            </a:pPr>
            <a:r>
              <a:rPr lang="sv-SE" baseline="0" dirty="0"/>
              <a:t>Könsskillnaderna är störst i årskurs 7 medan de är otydliga i gymnasiet och årskurs 4. </a:t>
            </a:r>
          </a:p>
          <a:p>
            <a:pPr marL="0" indent="0">
              <a:buFontTx/>
              <a:buNone/>
            </a:pPr>
            <a:endParaRPr lang="sv-SE" baseline="0" dirty="0"/>
          </a:p>
          <a:p>
            <a:pPr marL="0" indent="0">
              <a:buFontTx/>
              <a:buNone/>
            </a:pPr>
            <a:r>
              <a:rPr lang="sv-SE" baseline="0" dirty="0"/>
              <a:t>Det verkar bli vanligare att inte äta frukost varje skoldag med ökad ålder. </a:t>
            </a:r>
          </a:p>
          <a:p>
            <a:endParaRPr lang="sv-SE" dirty="0"/>
          </a:p>
        </p:txBody>
      </p:sp>
      <p:sp>
        <p:nvSpPr>
          <p:cNvPr id="4" name="Platshållare för bildnummer 3"/>
          <p:cNvSpPr>
            <a:spLocks noGrp="1"/>
          </p:cNvSpPr>
          <p:nvPr>
            <p:ph type="sldNum" sz="quarter" idx="10"/>
          </p:nvPr>
        </p:nvSpPr>
        <p:spPr/>
        <p:txBody>
          <a:bodyPr/>
          <a:lstStyle/>
          <a:p>
            <a:fld id="{03D47EE8-77B3-4D6F-B978-98B15D02A5FD}" type="slidenum">
              <a:rPr lang="sv-SE" smtClean="0"/>
              <a:t>6</a:t>
            </a:fld>
            <a:endParaRPr lang="sv-SE"/>
          </a:p>
        </p:txBody>
      </p:sp>
    </p:spTree>
    <p:extLst>
      <p:ext uri="{BB962C8B-B14F-4D97-AF65-F5344CB8AC3E}">
        <p14:creationId xmlns:p14="http://schemas.microsoft.com/office/powerpoint/2010/main" val="206517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a:t>
            </a:r>
            <a:r>
              <a:rPr lang="sv-SE" baseline="0" dirty="0"/>
              <a:t> figur visar länsgenomsnittet för andelen elever som har övervikt/fetma enligt BMI-mått. Ni ser trender över tid för flickor och pojkar. </a:t>
            </a:r>
          </a:p>
          <a:p>
            <a:endParaRPr lang="sv-SE" baseline="0" dirty="0"/>
          </a:p>
          <a:p>
            <a:r>
              <a:rPr lang="sv-SE" baseline="0" dirty="0"/>
              <a:t>Intressant är att jämföra mellan årskurser i respektive kön (det inte så stora skillnader mellan årskurserna i gruppen flickor, medan det i gruppen pojkar verkar hända en större förändring mellan förskoleklass och årskurs 4, och sedan igen mellan årskurs 7 och gymnasiets första år – men detta har minskat de senaste åren till ungefär samma nivå som bland flickorna). </a:t>
            </a:r>
          </a:p>
          <a:p>
            <a:endParaRPr lang="sv-SE" baseline="0" dirty="0"/>
          </a:p>
          <a:p>
            <a:r>
              <a:rPr lang="sv-SE" baseline="0" dirty="0"/>
              <a:t>Intressant är också att könsskillnaderna i gymnasiets första år har minskat över tid – delvis </a:t>
            </a:r>
            <a:r>
              <a:rPr lang="sv-SE" baseline="0" dirty="0" err="1"/>
              <a:t>pga</a:t>
            </a:r>
            <a:r>
              <a:rPr lang="sv-SE" baseline="0" dirty="0"/>
              <a:t> att andelen med övervikt/fetma ökar något bland flickor medan det i gruppen pojkar sker en minskning. </a:t>
            </a:r>
          </a:p>
        </p:txBody>
      </p:sp>
      <p:sp>
        <p:nvSpPr>
          <p:cNvPr id="4" name="Platshållare för bildnummer 3"/>
          <p:cNvSpPr>
            <a:spLocks noGrp="1"/>
          </p:cNvSpPr>
          <p:nvPr>
            <p:ph type="sldNum" sz="quarter" idx="10"/>
          </p:nvPr>
        </p:nvSpPr>
        <p:spPr/>
        <p:txBody>
          <a:bodyPr/>
          <a:lstStyle/>
          <a:p>
            <a:fld id="{FB0CB7F7-2DE7-442F-B621-87F2D8E04FE8}" type="slidenum">
              <a:rPr lang="sv-SE" smtClean="0"/>
              <a:t>7</a:t>
            </a:fld>
            <a:endParaRPr lang="sv-SE"/>
          </a:p>
        </p:txBody>
      </p:sp>
    </p:spTree>
    <p:extLst>
      <p:ext uri="{BB962C8B-B14F-4D97-AF65-F5344CB8AC3E}">
        <p14:creationId xmlns:p14="http://schemas.microsoft.com/office/powerpoint/2010/main" val="348201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flesta mår bra,</a:t>
            </a:r>
            <a:r>
              <a:rPr lang="sv-SE" baseline="0" dirty="0"/>
              <a:t> men hälsan är inte jämställt eller jämlikt fördelad – ett sådant perspektiv behövs i alla beslut som rör barn och unga. Viktigaste faktorerna för jämlik hälsa: Kön, socioekonomisk ställning, etnicitet, </a:t>
            </a:r>
            <a:r>
              <a:rPr lang="sv-SE" baseline="0" dirty="0" err="1"/>
              <a:t>hbtq</a:t>
            </a:r>
            <a:r>
              <a:rPr lang="sv-SE" baseline="0" dirty="0"/>
              <a:t>+. I regel de som står utanför normen och därför behövs ett normkritiskt/-kreativt förhållningssätt. </a:t>
            </a:r>
          </a:p>
          <a:p>
            <a:endParaRPr lang="sv-SE" baseline="0" dirty="0"/>
          </a:p>
          <a:p>
            <a:r>
              <a:rPr lang="sv-SE" baseline="0" dirty="0"/>
              <a:t>Det är bäst om insatser görs INNAN det blir problem, tex. främja de yngre barnens vanor så att chanserna ökar att de behåller sina goda levnadsvanor när de blir äldre – och att även då fortsätta göra det lätt för dem att välja ”rätt”. </a:t>
            </a:r>
          </a:p>
          <a:p>
            <a:endParaRPr lang="sv-SE" baseline="0" dirty="0"/>
          </a:p>
          <a:p>
            <a:r>
              <a:rPr lang="sv-SE" baseline="0" dirty="0"/>
              <a:t>Psykisk och social hälsa: Flera arenor. Skola ja, men även föräldraskapsstöd, fysiska miljöer, arbetsliv och civilsamhälle. Utbildning i första hjälpen till psykisk hälsa.</a:t>
            </a:r>
          </a:p>
          <a:p>
            <a:endParaRPr lang="sv-SE" baseline="0" dirty="0"/>
          </a:p>
          <a:p>
            <a:r>
              <a:rPr lang="sv-SE" baseline="0" dirty="0"/>
              <a:t>Skoltrivsel: Minska mobbning i åk4 och minska stress i äldre årskurser. Skoltrivsel är i sig en viktig friskfaktor. Det finns goda exempel i länet hur skolor har arbetat. </a:t>
            </a:r>
          </a:p>
          <a:p>
            <a:r>
              <a:rPr lang="sv-SE" baseline="0" dirty="0"/>
              <a:t>Föräldrar med goda levnadsvanor, och med kunskap om vikten med goda levnadsvanor, gör att barnens chanser till goda levnadsvanor ökar. </a:t>
            </a:r>
          </a:p>
          <a:p>
            <a:r>
              <a:rPr lang="sv-SE" baseline="0" dirty="0"/>
              <a:t>Samarbeten som fungerar gynnar både effektiviteten och kvaliteten, besparingar kan göras genom god samverkan. </a:t>
            </a:r>
          </a:p>
          <a:p>
            <a:endParaRPr lang="sv-SE" baseline="0" dirty="0"/>
          </a:p>
          <a:p>
            <a:r>
              <a:rPr lang="sv-SE" baseline="0" dirty="0"/>
              <a:t>Vi har en </a:t>
            </a:r>
            <a:r>
              <a:rPr lang="sv-SE" u="sng" baseline="0" dirty="0"/>
              <a:t>skyldighet</a:t>
            </a:r>
            <a:r>
              <a:rPr lang="sv-SE" baseline="0" dirty="0"/>
              <a:t> att involvera barn och unga i arbetet som berör dem. Dessutom ökar vi chanserna att dels möta behoven på rät sätt, och dels att lyckas implementera insatserna, om vi involverar målgruppen. </a:t>
            </a:r>
          </a:p>
          <a:p>
            <a:endParaRPr lang="sv-SE" baseline="0" dirty="0"/>
          </a:p>
          <a:p>
            <a:r>
              <a:rPr lang="sv-SE" baseline="0" dirty="0"/>
              <a:t>ARBETA FRÄMJANDE är mest kostnadseffektivt och etiskt (minskar mänskligt lidande). </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8</a:t>
            </a:fld>
            <a:endParaRPr lang="sv-SE"/>
          </a:p>
        </p:txBody>
      </p:sp>
    </p:spTree>
    <p:extLst>
      <p:ext uri="{BB962C8B-B14F-4D97-AF65-F5344CB8AC3E}">
        <p14:creationId xmlns:p14="http://schemas.microsoft.com/office/powerpoint/2010/main" val="2273414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för mall">
    <p:spTree>
      <p:nvGrpSpPr>
        <p:cNvPr id="1" name=""/>
        <p:cNvGrpSpPr/>
        <p:nvPr/>
      </p:nvGrpSpPr>
      <p:grpSpPr>
        <a:xfrm>
          <a:off x="0" y="0"/>
          <a:ext cx="0" cy="0"/>
          <a:chOff x="0" y="0"/>
          <a:chExt cx="0" cy="0"/>
        </a:xfrm>
      </p:grpSpPr>
      <p:sp>
        <p:nvSpPr>
          <p:cNvPr id="4" name="Platshållare för text 12"/>
          <p:cNvSpPr txBox="1">
            <a:spLocks/>
          </p:cNvSpPr>
          <p:nvPr userDrawn="1"/>
        </p:nvSpPr>
        <p:spPr>
          <a:xfrm>
            <a:off x="1046759" y="1884385"/>
            <a:ext cx="3551646" cy="1027480"/>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buNone/>
            </a:pPr>
            <a:r>
              <a:rPr lang="sv-SE" sz="1400" b="1" kern="0" dirty="0">
                <a:solidFill>
                  <a:srgbClr val="155697"/>
                </a:solidFill>
              </a:rPr>
              <a:t>Skapa ny sida</a:t>
            </a:r>
          </a:p>
          <a:p>
            <a:pPr marL="285750" indent="-285750">
              <a:spcBef>
                <a:spcPts val="160"/>
              </a:spcBef>
            </a:pPr>
            <a:r>
              <a:rPr lang="sv-SE" sz="1200" b="0" u="none" kern="0" dirty="0"/>
              <a:t>I menyn </a:t>
            </a:r>
            <a:r>
              <a:rPr lang="sv-SE" sz="1200" b="1" u="none" kern="0" dirty="0"/>
              <a:t>Start</a:t>
            </a:r>
            <a:r>
              <a:rPr lang="sv-SE" sz="1200" b="1" u="none" kern="0" baseline="0" dirty="0"/>
              <a:t> </a:t>
            </a:r>
            <a:r>
              <a:rPr lang="sv-SE" sz="1200" b="0" u="none" kern="0" baseline="0" dirty="0"/>
              <a:t>hittar du</a:t>
            </a:r>
            <a:r>
              <a:rPr lang="sv-SE" sz="1200" b="1" u="none" kern="0" baseline="0" dirty="0"/>
              <a:t> </a:t>
            </a:r>
            <a:r>
              <a:rPr lang="sv-SE" sz="1200" b="0" i="1" u="none" kern="0" baseline="0" dirty="0"/>
              <a:t>Ny bild</a:t>
            </a:r>
            <a:r>
              <a:rPr lang="sv-SE" sz="1200" b="0" u="none" kern="0" baseline="0" dirty="0"/>
              <a:t>.</a:t>
            </a:r>
            <a:r>
              <a:rPr lang="sv-SE" sz="1200" b="0" u="none" kern="0" dirty="0"/>
              <a:t> </a:t>
            </a:r>
          </a:p>
          <a:p>
            <a:pPr marL="285750" indent="-285750">
              <a:spcBef>
                <a:spcPts val="160"/>
              </a:spcBef>
            </a:pPr>
            <a:r>
              <a:rPr lang="sv-SE" sz="1200" i="0" u="none" kern="0" dirty="0"/>
              <a:t>Klicka på pilen</a:t>
            </a:r>
            <a:r>
              <a:rPr lang="sv-SE" sz="1200" i="0" u="none" kern="0" baseline="0" dirty="0"/>
              <a:t> och välj den </a:t>
            </a:r>
            <a:r>
              <a:rPr lang="sv-SE" sz="1200" i="0" u="none" kern="0" baseline="0" dirty="0" err="1"/>
              <a:t>sidmall</a:t>
            </a:r>
            <a:r>
              <a:rPr lang="sv-SE" sz="1200" i="0" u="none" kern="0" baseline="0" dirty="0"/>
              <a:t> du behöver.</a:t>
            </a:r>
            <a:endParaRPr lang="sv-SE" sz="1400" i="0" u="none" kern="0" baseline="0" dirty="0"/>
          </a:p>
          <a:p>
            <a:endParaRPr lang="sv-SE" sz="1400" i="0" u="none" kern="0" baseline="0" dirty="0"/>
          </a:p>
          <a:p>
            <a:endParaRPr lang="sv-SE" sz="1400" i="0" u="none" kern="0" baseline="0" dirty="0"/>
          </a:p>
          <a:p>
            <a:endParaRPr lang="sv-SE" sz="1400" i="0" u="none" kern="0" baseline="0" dirty="0"/>
          </a:p>
          <a:p>
            <a:pPr marL="228600" marR="0" indent="-228600" algn="l" defTabSz="762000" rtl="0" eaLnBrk="1" fontAlgn="base" latinLnBrk="0" hangingPunct="1">
              <a:lnSpc>
                <a:spcPct val="100000"/>
              </a:lnSpc>
              <a:spcBef>
                <a:spcPts val="160"/>
              </a:spcBef>
              <a:spcAft>
                <a:spcPct val="0"/>
              </a:spcAft>
              <a:buClr>
                <a:schemeClr val="tx2"/>
              </a:buClr>
              <a:buSzTx/>
              <a:buFont typeface="+mj-lt"/>
              <a:buAutoNum type="arabicPeriod"/>
              <a:tabLst/>
              <a:defRPr/>
            </a:pPr>
            <a:endParaRPr lang="sv-SE" sz="1200" kern="0" dirty="0"/>
          </a:p>
          <a:p>
            <a:pPr marL="0" indent="0">
              <a:buNone/>
            </a:pPr>
            <a:endParaRPr lang="sv-SE" sz="1200" kern="0" dirty="0"/>
          </a:p>
          <a:p>
            <a:pPr marL="0" indent="0">
              <a:buNone/>
            </a:pPr>
            <a:endParaRPr lang="sv-SE" sz="1200" kern="0" dirty="0"/>
          </a:p>
          <a:p>
            <a:pPr marL="0" indent="0">
              <a:buNone/>
            </a:pPr>
            <a:endParaRPr lang="sv-SE" sz="1200" kern="0" dirty="0"/>
          </a:p>
          <a:p>
            <a:pPr marL="0" indent="0">
              <a:buNone/>
            </a:pPr>
            <a:endParaRPr lang="sv-SE" sz="1200" kern="0" dirty="0"/>
          </a:p>
          <a:p>
            <a:endParaRPr lang="sv-SE" sz="1400" kern="0" dirty="0"/>
          </a:p>
        </p:txBody>
      </p:sp>
      <p:sp>
        <p:nvSpPr>
          <p:cNvPr id="5" name="Rubrik 8"/>
          <p:cNvSpPr txBox="1">
            <a:spLocks/>
          </p:cNvSpPr>
          <p:nvPr userDrawn="1"/>
        </p:nvSpPr>
        <p:spPr>
          <a:xfrm>
            <a:off x="1034250" y="581288"/>
            <a:ext cx="5619750" cy="465534"/>
          </a:xfrm>
          <a:prstGeom prst="rect">
            <a:avLst/>
          </a:prstGeom>
        </p:spPr>
        <p:txBody>
          <a:bodyPr/>
          <a:lstStyle>
            <a:lvl1pPr algn="l" defTabSz="762000" rtl="0" eaLnBrk="1" fontAlgn="base" hangingPunct="1">
              <a:spcBef>
                <a:spcPct val="0"/>
              </a:spcBef>
              <a:spcAft>
                <a:spcPct val="0"/>
              </a:spcAft>
              <a:defRPr sz="2800" b="1">
                <a:solidFill>
                  <a:srgbClr val="0070C0"/>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r>
              <a:rPr lang="sv-SE" kern="0" dirty="0"/>
              <a:t>Våra nya mallar</a:t>
            </a:r>
          </a:p>
        </p:txBody>
      </p:sp>
      <p:grpSp>
        <p:nvGrpSpPr>
          <p:cNvPr id="17" name="Grupp 16"/>
          <p:cNvGrpSpPr/>
          <p:nvPr userDrawn="1"/>
        </p:nvGrpSpPr>
        <p:grpSpPr>
          <a:xfrm>
            <a:off x="1153326" y="2947015"/>
            <a:ext cx="1761936" cy="992330"/>
            <a:chOff x="1545535" y="1656085"/>
            <a:chExt cx="1990725" cy="108585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5535" y="1656085"/>
              <a:ext cx="1990725" cy="1085850"/>
            </a:xfrm>
            <a:prstGeom prst="rect">
              <a:avLst/>
            </a:prstGeom>
            <a:ln>
              <a:solidFill>
                <a:schemeClr val="tx1"/>
              </a:solidFill>
            </a:ln>
          </p:spPr>
        </p:pic>
        <p:sp>
          <p:nvSpPr>
            <p:cNvPr id="2" name="Ellips 1"/>
            <p:cNvSpPr/>
            <p:nvPr userDrawn="1"/>
          </p:nvSpPr>
          <p:spPr bwMode="auto">
            <a:xfrm>
              <a:off x="2647464" y="2404704"/>
              <a:ext cx="152380" cy="152380"/>
            </a:xfrm>
            <a:prstGeom prst="ellipse">
              <a:avLst/>
            </a:prstGeom>
            <a:no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a:ln>
                  <a:noFill/>
                </a:ln>
                <a:solidFill>
                  <a:schemeClr val="tx1"/>
                </a:solidFill>
                <a:effectLst/>
                <a:latin typeface="Arial" charset="0"/>
              </a:endParaRPr>
            </a:p>
          </p:txBody>
        </p:sp>
      </p:grpSp>
      <p:grpSp>
        <p:nvGrpSpPr>
          <p:cNvPr id="49" name="Grupp 48"/>
          <p:cNvGrpSpPr/>
          <p:nvPr userDrawn="1"/>
        </p:nvGrpSpPr>
        <p:grpSpPr>
          <a:xfrm>
            <a:off x="4584348" y="2911864"/>
            <a:ext cx="1761936" cy="999291"/>
            <a:chOff x="1563890" y="3912629"/>
            <a:chExt cx="1990725" cy="1085850"/>
          </a:xfrm>
        </p:grpSpPr>
        <p:pic>
          <p:nvPicPr>
            <p:cNvPr id="30" name="Bildobjekt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3890" y="3912629"/>
              <a:ext cx="1990725" cy="1085850"/>
            </a:xfrm>
            <a:prstGeom prst="rect">
              <a:avLst/>
            </a:prstGeom>
            <a:ln>
              <a:solidFill>
                <a:schemeClr val="tx1"/>
              </a:solidFill>
            </a:ln>
          </p:spPr>
        </p:pic>
        <p:sp>
          <p:nvSpPr>
            <p:cNvPr id="44" name="Rektangel 43"/>
            <p:cNvSpPr/>
            <p:nvPr userDrawn="1"/>
          </p:nvSpPr>
          <p:spPr bwMode="auto">
            <a:xfrm>
              <a:off x="2802016" y="4183582"/>
              <a:ext cx="736413" cy="215328"/>
            </a:xfrm>
            <a:prstGeom prst="rect">
              <a:avLst/>
            </a:prstGeom>
            <a:noFill/>
            <a:ln w="127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a:ln>
                  <a:noFill/>
                </a:ln>
                <a:noFill/>
                <a:effectLst/>
                <a:latin typeface="Arial" charset="0"/>
              </a:endParaRPr>
            </a:p>
          </p:txBody>
        </p:sp>
      </p:grpSp>
      <p:sp>
        <p:nvSpPr>
          <p:cNvPr id="15" name="Rektangel 14"/>
          <p:cNvSpPr/>
          <p:nvPr userDrawn="1"/>
        </p:nvSpPr>
        <p:spPr>
          <a:xfrm>
            <a:off x="4501299" y="1884384"/>
            <a:ext cx="4572000" cy="913070"/>
          </a:xfrm>
          <a:prstGeom prst="rect">
            <a:avLst/>
          </a:prstGeom>
        </p:spPr>
        <p:txBody>
          <a:bodyPr>
            <a:spAutoFit/>
          </a:bodyPr>
          <a:lstStyle/>
          <a:p>
            <a:pPr marL="0" indent="0">
              <a:buNone/>
            </a:pPr>
            <a:r>
              <a:rPr lang="sv-SE" sz="1400" b="1" kern="0" dirty="0">
                <a:solidFill>
                  <a:srgbClr val="155697"/>
                </a:solidFill>
              </a:rPr>
              <a:t>Ändra mall på en befintlig sida</a:t>
            </a:r>
          </a:p>
          <a:p>
            <a:pPr marL="171450" indent="-171450">
              <a:spcBef>
                <a:spcPts val="160"/>
              </a:spcBef>
              <a:buFont typeface="Arial" panose="020B0604020202020204" pitchFamily="34" charset="0"/>
              <a:buChar char="•"/>
            </a:pPr>
            <a:r>
              <a:rPr lang="sv-SE" sz="1200" b="0" u="none" kern="0" dirty="0"/>
              <a:t>Markera den sida i presentationen som du </a:t>
            </a:r>
            <a:br>
              <a:rPr lang="sv-SE" sz="1200" b="0" u="none" kern="0" dirty="0"/>
            </a:br>
            <a:r>
              <a:rPr lang="sv-SE" sz="1200" b="0" u="none" kern="0" dirty="0"/>
              <a:t>vill byta </a:t>
            </a:r>
            <a:r>
              <a:rPr lang="sv-SE" sz="1200" b="0" u="none" kern="0" dirty="0" err="1"/>
              <a:t>sidmall</a:t>
            </a:r>
            <a:r>
              <a:rPr lang="sv-SE" sz="1200" b="0" u="none" kern="0" dirty="0"/>
              <a:t> på. </a:t>
            </a:r>
          </a:p>
          <a:p>
            <a:pPr marL="171450" marR="0" indent="-171450" algn="l" defTabSz="762000" rtl="0" eaLnBrk="1" fontAlgn="base" latinLnBrk="0" hangingPunct="1">
              <a:lnSpc>
                <a:spcPct val="100000"/>
              </a:lnSpc>
              <a:spcBef>
                <a:spcPts val="160"/>
              </a:spcBef>
              <a:spcAft>
                <a:spcPct val="0"/>
              </a:spcAft>
              <a:buClr>
                <a:schemeClr val="tx2"/>
              </a:buClr>
              <a:buSzTx/>
              <a:buFont typeface="Arial" panose="020B0604020202020204" pitchFamily="34" charset="0"/>
              <a:buChar char="•"/>
              <a:tabLst/>
              <a:defRPr/>
            </a:pPr>
            <a:r>
              <a:rPr lang="sv-SE" sz="1200" b="0" u="none" kern="0" dirty="0"/>
              <a:t>Gå</a:t>
            </a:r>
            <a:r>
              <a:rPr lang="sv-SE" sz="1200" b="0" u="none" kern="0" baseline="0" dirty="0"/>
              <a:t> upp till menyn </a:t>
            </a:r>
            <a:r>
              <a:rPr lang="sv-SE" sz="1200" b="1" u="none" kern="0" dirty="0"/>
              <a:t>Start</a:t>
            </a:r>
            <a:r>
              <a:rPr lang="sv-SE" sz="1200" b="1" u="none" kern="0" baseline="0" dirty="0"/>
              <a:t> </a:t>
            </a:r>
            <a:r>
              <a:rPr lang="sv-SE" sz="1200" b="0" u="none" kern="0" baseline="0" dirty="0"/>
              <a:t>och välj</a:t>
            </a:r>
            <a:r>
              <a:rPr lang="sv-SE" sz="1200" b="1" u="none" kern="0" baseline="0" dirty="0"/>
              <a:t> </a:t>
            </a:r>
            <a:r>
              <a:rPr lang="sv-SE" sz="1200" b="0" i="1" u="none" kern="0" baseline="0" dirty="0"/>
              <a:t>Layout</a:t>
            </a:r>
            <a:r>
              <a:rPr lang="sv-SE" sz="1200" b="0" u="none" kern="0" baseline="0" dirty="0"/>
              <a:t>.</a:t>
            </a:r>
            <a:r>
              <a:rPr lang="sv-SE" sz="1200" b="0" u="none" kern="0" dirty="0"/>
              <a:t> </a:t>
            </a:r>
          </a:p>
        </p:txBody>
      </p:sp>
      <p:sp>
        <p:nvSpPr>
          <p:cNvPr id="11" name="Platshållare för text 12"/>
          <p:cNvSpPr txBox="1">
            <a:spLocks/>
          </p:cNvSpPr>
          <p:nvPr userDrawn="1"/>
        </p:nvSpPr>
        <p:spPr>
          <a:xfrm>
            <a:off x="1051491" y="1139021"/>
            <a:ext cx="6419585" cy="691441"/>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spcBef>
                <a:spcPts val="160"/>
              </a:spcBef>
              <a:buNone/>
            </a:pPr>
            <a:r>
              <a:rPr lang="sv-SE" sz="1200" b="1" i="0" u="none" kern="0" baseline="0" dirty="0"/>
              <a:t>Det finns två gemensamma powerpointmallar för organisationen, en blå och en vit. Du hittar båda i VIS. Avsändaren är Region Norrbotten, oavsett vilken division vi tillhör. Använd de befintliga sidmallarna (layout) så långt det är möjligt.</a:t>
            </a:r>
            <a:endParaRPr lang="sv-SE" sz="1400" i="0" u="none" kern="0" baseline="0" dirty="0"/>
          </a:p>
        </p:txBody>
      </p:sp>
    </p:spTree>
    <p:extLst>
      <p:ext uri="{BB962C8B-B14F-4D97-AF65-F5344CB8AC3E}">
        <p14:creationId xmlns:p14="http://schemas.microsoft.com/office/powerpoint/2010/main" val="385185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Helbild">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8467"/>
            <a:ext cx="9144000" cy="5151966"/>
          </a:xfrm>
          <a:prstGeom prst="rect">
            <a:avLst/>
          </a:prstGeom>
        </p:spPr>
        <p:txBody>
          <a:bodyPr/>
          <a:lstStyle>
            <a:lvl1pPr>
              <a:defRPr/>
            </a:lvl1pPr>
          </a:lstStyle>
          <a:p>
            <a:r>
              <a:rPr lang="sv-SE"/>
              <a:t>Klicka på ikonen för att lägga till en bild</a:t>
            </a:r>
            <a:endParaRPr lang="sv-SE" dirty="0"/>
          </a:p>
        </p:txBody>
      </p:sp>
    </p:spTree>
    <p:extLst>
      <p:ext uri="{BB962C8B-B14F-4D97-AF65-F5344CB8AC3E}">
        <p14:creationId xmlns:p14="http://schemas.microsoft.com/office/powerpoint/2010/main" val="240413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Helbild med text ovanpå">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0"/>
            <a:ext cx="9144000" cy="5151966"/>
          </a:xfrm>
          <a:prstGeom prst="rect">
            <a:avLst/>
          </a:prstGeom>
        </p:spPr>
        <p:txBody>
          <a:bodyPr/>
          <a:lstStyle>
            <a:lvl1pPr>
              <a:defRPr/>
            </a:lvl1pPr>
          </a:lstStyle>
          <a:p>
            <a:r>
              <a:rPr lang="sv-SE"/>
              <a:t>Klicka på ikonen för att lägga till en bild</a:t>
            </a:r>
            <a:endParaRPr lang="sv-SE" dirty="0"/>
          </a:p>
        </p:txBody>
      </p:sp>
      <p:sp>
        <p:nvSpPr>
          <p:cNvPr id="2" name="Rubrik 1"/>
          <p:cNvSpPr>
            <a:spLocks noGrp="1"/>
          </p:cNvSpPr>
          <p:nvPr>
            <p:ph type="title"/>
          </p:nvPr>
        </p:nvSpPr>
        <p:spPr>
          <a:xfrm>
            <a:off x="762001" y="734616"/>
            <a:ext cx="3590925" cy="2065734"/>
          </a:xfrm>
          <a:prstGeom prst="rect">
            <a:avLst/>
          </a:prstGeom>
        </p:spPr>
        <p:txBody>
          <a:bodyPr/>
          <a:lstStyle>
            <a:lvl1pPr>
              <a:lnSpc>
                <a:spcPct val="110000"/>
              </a:lnSpc>
              <a:defRPr sz="2400" b="1">
                <a:solidFill>
                  <a:schemeClr val="bg1"/>
                </a:solidFill>
              </a:defRPr>
            </a:lvl1pPr>
          </a:lstStyle>
          <a:p>
            <a:r>
              <a:rPr lang="sv-SE"/>
              <a:t>Klicka här för att ändra format</a:t>
            </a:r>
            <a:endParaRPr lang="sv-SE" dirty="0"/>
          </a:p>
        </p:txBody>
      </p:sp>
    </p:spTree>
    <p:extLst>
      <p:ext uri="{BB962C8B-B14F-4D97-AF65-F5344CB8AC3E}">
        <p14:creationId xmlns:p14="http://schemas.microsoft.com/office/powerpoint/2010/main" val="196368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3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BDD94B5-71C2-485D-88D8-A671A573679B}" type="datetimeFigureOut">
              <a:rPr lang="sv-SE" smtClean="0"/>
              <a:t>2020-01-30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6C12BAA-3A7F-424E-9CF4-063EACA1C626}" type="slidenum">
              <a:rPr lang="sv-SE" smtClean="0"/>
              <a:t>‹#›</a:t>
            </a:fld>
            <a:endParaRPr lang="sv-SE"/>
          </a:p>
        </p:txBody>
      </p:sp>
    </p:spTree>
    <p:extLst>
      <p:ext uri="{BB962C8B-B14F-4D97-AF65-F5344CB8AC3E}">
        <p14:creationId xmlns:p14="http://schemas.microsoft.com/office/powerpoint/2010/main" val="630988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el &amp; presentatör">
    <p:spTree>
      <p:nvGrpSpPr>
        <p:cNvPr id="1" name=""/>
        <p:cNvGrpSpPr/>
        <p:nvPr/>
      </p:nvGrpSpPr>
      <p:grpSpPr>
        <a:xfrm>
          <a:off x="0" y="0"/>
          <a:ext cx="0" cy="0"/>
          <a:chOff x="0" y="0"/>
          <a:chExt cx="0" cy="0"/>
        </a:xfrm>
      </p:grpSpPr>
      <p:sp>
        <p:nvSpPr>
          <p:cNvPr id="7" name="Rubrik 1"/>
          <p:cNvSpPr>
            <a:spLocks noGrp="1"/>
          </p:cNvSpPr>
          <p:nvPr>
            <p:ph type="title"/>
          </p:nvPr>
        </p:nvSpPr>
        <p:spPr>
          <a:xfrm>
            <a:off x="1319002" y="1084333"/>
            <a:ext cx="6497905" cy="1011503"/>
          </a:xfrm>
          <a:prstGeom prst="rect">
            <a:avLst/>
          </a:prstGeom>
        </p:spPr>
        <p:txBody>
          <a:bodyPr anchor="b"/>
          <a:lstStyle>
            <a:lvl1pPr algn="ctr">
              <a:defRPr sz="3200" b="1">
                <a:solidFill>
                  <a:srgbClr val="0070C0"/>
                </a:solidFill>
              </a:defRPr>
            </a:lvl1pPr>
          </a:lstStyle>
          <a:p>
            <a:r>
              <a:rPr lang="sv-SE"/>
              <a:t>Klicka här för att ändra format</a:t>
            </a:r>
            <a:endParaRPr lang="sv-SE" dirty="0"/>
          </a:p>
        </p:txBody>
      </p:sp>
      <p:sp>
        <p:nvSpPr>
          <p:cNvPr id="8" name="Platshållare för text 12"/>
          <p:cNvSpPr>
            <a:spLocks noGrp="1"/>
          </p:cNvSpPr>
          <p:nvPr>
            <p:ph type="body" sz="quarter" idx="14"/>
          </p:nvPr>
        </p:nvSpPr>
        <p:spPr>
          <a:xfrm>
            <a:off x="1319002" y="2127489"/>
            <a:ext cx="6505997" cy="688539"/>
          </a:xfrm>
          <a:prstGeom prst="rect">
            <a:avLst/>
          </a:prstGeom>
        </p:spPr>
        <p:txBody>
          <a:bodyPr anchor="ctr"/>
          <a:lstStyle>
            <a:lvl1pPr marL="0" indent="0" algn="ctr">
              <a:buNone/>
              <a:defRPr sz="2000" b="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sv-SE"/>
              <a:t>Klicka här för att ändra format på bakgrundstexten</a:t>
            </a:r>
          </a:p>
        </p:txBody>
      </p:sp>
    </p:spTree>
    <p:extLst>
      <p:ext uri="{BB962C8B-B14F-4D97-AF65-F5344CB8AC3E}">
        <p14:creationId xmlns:p14="http://schemas.microsoft.com/office/powerpoint/2010/main" val="229392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1592722" y="384370"/>
            <a:ext cx="5978095" cy="834016"/>
          </a:xfrm>
          <a:prstGeom prst="rect">
            <a:avLst/>
          </a:prstGeom>
        </p:spPr>
        <p:txBody>
          <a:bodyPr anchor="b" anchorCtr="0"/>
          <a:lstStyle>
            <a:lvl1pPr>
              <a:defRPr sz="2400" b="1" baseline="0">
                <a:solidFill>
                  <a:srgbClr val="0070C0"/>
                </a:solidFill>
              </a:defRPr>
            </a:lvl1pPr>
          </a:lstStyle>
          <a:p>
            <a:r>
              <a:rPr lang="sv-SE"/>
              <a:t>Klicka här för att ändra format</a:t>
            </a:r>
            <a:endParaRPr lang="sv-SE" dirty="0"/>
          </a:p>
        </p:txBody>
      </p:sp>
      <p:sp>
        <p:nvSpPr>
          <p:cNvPr id="16" name="Platshållare för innehåll 2"/>
          <p:cNvSpPr>
            <a:spLocks noGrp="1"/>
          </p:cNvSpPr>
          <p:nvPr>
            <p:ph sz="half" idx="1"/>
          </p:nvPr>
        </p:nvSpPr>
        <p:spPr>
          <a:xfrm>
            <a:off x="1592722" y="1314954"/>
            <a:ext cx="5978096" cy="3049084"/>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p:txBody>
      </p:sp>
    </p:spTree>
    <p:extLst>
      <p:ext uri="{BB962C8B-B14F-4D97-AF65-F5344CB8AC3E}">
        <p14:creationId xmlns:p14="http://schemas.microsoft.com/office/powerpoint/2010/main" val="124455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ra figur eller bild">
    <p:spTree>
      <p:nvGrpSpPr>
        <p:cNvPr id="1" name=""/>
        <p:cNvGrpSpPr/>
        <p:nvPr/>
      </p:nvGrpSpPr>
      <p:grpSpPr>
        <a:xfrm>
          <a:off x="0" y="0"/>
          <a:ext cx="0" cy="0"/>
          <a:chOff x="0" y="0"/>
          <a:chExt cx="0" cy="0"/>
        </a:xfrm>
      </p:grpSpPr>
      <p:sp>
        <p:nvSpPr>
          <p:cNvPr id="16" name="Platshållare för innehåll 2"/>
          <p:cNvSpPr>
            <a:spLocks noGrp="1"/>
          </p:cNvSpPr>
          <p:nvPr>
            <p:ph sz="half" idx="1"/>
          </p:nvPr>
        </p:nvSpPr>
        <p:spPr>
          <a:xfrm>
            <a:off x="1134534" y="355600"/>
            <a:ext cx="6917266" cy="4008437"/>
          </a:xfrm>
          <a:prstGeom prst="rect">
            <a:avLst/>
          </a:prstGeom>
        </p:spPr>
        <p:txBody>
          <a:bodyPr/>
          <a:lstStyle>
            <a:lvl1pPr marL="0" indent="0">
              <a:lnSpc>
                <a:spcPct val="110000"/>
              </a:lnSpc>
              <a:spcBef>
                <a:spcPts val="800"/>
              </a:spcBef>
              <a:buFont typeface="Arial" panose="020B0604020202020204" pitchFamily="34" charset="0"/>
              <a:buNone/>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p:txBody>
      </p:sp>
    </p:spTree>
    <p:extLst>
      <p:ext uri="{BB962C8B-B14F-4D97-AF65-F5344CB8AC3E}">
        <p14:creationId xmlns:p14="http://schemas.microsoft.com/office/powerpoint/2010/main" val="273678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igur och bildtext">
    <p:spTree>
      <p:nvGrpSpPr>
        <p:cNvPr id="1" name=""/>
        <p:cNvGrpSpPr/>
        <p:nvPr/>
      </p:nvGrpSpPr>
      <p:grpSpPr>
        <a:xfrm>
          <a:off x="0" y="0"/>
          <a:ext cx="0" cy="0"/>
          <a:chOff x="0" y="0"/>
          <a:chExt cx="0" cy="0"/>
        </a:xfrm>
      </p:grpSpPr>
      <p:sp>
        <p:nvSpPr>
          <p:cNvPr id="11" name="Rubrik 8"/>
          <p:cNvSpPr>
            <a:spLocks noGrp="1"/>
          </p:cNvSpPr>
          <p:nvPr>
            <p:ph type="title"/>
          </p:nvPr>
        </p:nvSpPr>
        <p:spPr>
          <a:xfrm>
            <a:off x="5494493" y="439043"/>
            <a:ext cx="3197701" cy="607580"/>
          </a:xfrm>
          <a:prstGeom prst="rect">
            <a:avLst/>
          </a:prstGeom>
        </p:spPr>
        <p:txBody>
          <a:bodyPr anchor="b" anchorCtr="0"/>
          <a:lstStyle>
            <a:lvl1pPr>
              <a:defRPr sz="2000" b="1" baseline="0">
                <a:solidFill>
                  <a:srgbClr val="0070C0"/>
                </a:solidFill>
              </a:defRPr>
            </a:lvl1pPr>
          </a:lstStyle>
          <a:p>
            <a:r>
              <a:rPr lang="sv-SE"/>
              <a:t>Klicka här för att ändra format</a:t>
            </a:r>
            <a:endParaRPr lang="sv-SE" dirty="0"/>
          </a:p>
        </p:txBody>
      </p:sp>
      <p:sp>
        <p:nvSpPr>
          <p:cNvPr id="5" name="Platshållare för innehåll 2"/>
          <p:cNvSpPr>
            <a:spLocks noGrp="1"/>
          </p:cNvSpPr>
          <p:nvPr>
            <p:ph sz="half" idx="1"/>
          </p:nvPr>
        </p:nvSpPr>
        <p:spPr>
          <a:xfrm>
            <a:off x="525982" y="440267"/>
            <a:ext cx="4879497" cy="3923771"/>
          </a:xfrm>
          <a:prstGeom prst="rect">
            <a:avLst/>
          </a:prstGeom>
        </p:spPr>
        <p:txBody>
          <a:bodyPr/>
          <a:lstStyle>
            <a:lvl1pPr marL="0" indent="0">
              <a:spcBef>
                <a:spcPts val="800"/>
              </a:spcBef>
              <a:buFont typeface="Arial" panose="020B0604020202020204" pitchFamily="34" charset="0"/>
              <a:buNone/>
              <a:defRPr sz="1600" baseline="0">
                <a:latin typeface="+mn-lt"/>
              </a:defRPr>
            </a:lvl1pPr>
            <a:lvl2pPr marL="536575" indent="0">
              <a:buNone/>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p:txBody>
      </p:sp>
      <p:sp>
        <p:nvSpPr>
          <p:cNvPr id="6" name="Platshållare för innehåll 2"/>
          <p:cNvSpPr>
            <a:spLocks noGrp="1"/>
          </p:cNvSpPr>
          <p:nvPr>
            <p:ph sz="half" idx="10"/>
          </p:nvPr>
        </p:nvSpPr>
        <p:spPr>
          <a:xfrm>
            <a:off x="5494492" y="1065562"/>
            <a:ext cx="3212538" cy="3298475"/>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p:txBody>
      </p:sp>
    </p:spTree>
    <p:extLst>
      <p:ext uri="{BB962C8B-B14F-4D97-AF65-F5344CB8AC3E}">
        <p14:creationId xmlns:p14="http://schemas.microsoft.com/office/powerpoint/2010/main" val="1961013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Foto &amp; Text">
    <p:spTree>
      <p:nvGrpSpPr>
        <p:cNvPr id="1" name=""/>
        <p:cNvGrpSpPr/>
        <p:nvPr/>
      </p:nvGrpSpPr>
      <p:grpSpPr>
        <a:xfrm>
          <a:off x="0" y="0"/>
          <a:ext cx="0" cy="0"/>
          <a:chOff x="0" y="0"/>
          <a:chExt cx="0" cy="0"/>
        </a:xfrm>
      </p:grpSpPr>
      <p:sp>
        <p:nvSpPr>
          <p:cNvPr id="3" name="Rektangel 2"/>
          <p:cNvSpPr/>
          <p:nvPr userDrawn="1"/>
        </p:nvSpPr>
        <p:spPr>
          <a:xfrm>
            <a:off x="495300" y="2585971"/>
            <a:ext cx="2009775" cy="938719"/>
          </a:xfrm>
          <a:prstGeom prst="rect">
            <a:avLst/>
          </a:prstGeom>
        </p:spPr>
        <p:txBody>
          <a:bodyPr wrap="square">
            <a:spAutoFit/>
          </a:bodyPr>
          <a:lstStyle/>
          <a:p>
            <a:pPr algn="l"/>
            <a:r>
              <a:rPr lang="sv-SE" sz="1100" dirty="0"/>
              <a:t>OBS! Om du behöver justera bilden inom ramen – dubbelklicka på bilden och välj verktyget ”Beskär” som dyker upp i menyn. </a:t>
            </a:r>
          </a:p>
        </p:txBody>
      </p:sp>
      <p:sp>
        <p:nvSpPr>
          <p:cNvPr id="2" name="Rubrik 1"/>
          <p:cNvSpPr>
            <a:spLocks noGrp="1"/>
          </p:cNvSpPr>
          <p:nvPr>
            <p:ph type="title"/>
          </p:nvPr>
        </p:nvSpPr>
        <p:spPr>
          <a:xfrm>
            <a:off x="3238500" y="258945"/>
            <a:ext cx="5295900" cy="825388"/>
          </a:xfrm>
          <a:prstGeom prst="rect">
            <a:avLst/>
          </a:prstGeom>
        </p:spPr>
        <p:txBody>
          <a:bodyPr anchor="b"/>
          <a:lstStyle>
            <a:lvl1pPr>
              <a:defRPr sz="2400" b="1">
                <a:solidFill>
                  <a:srgbClr val="0070C0"/>
                </a:solidFill>
              </a:defRPr>
            </a:lvl1pPr>
          </a:lstStyle>
          <a:p>
            <a:r>
              <a:rPr lang="sv-SE"/>
              <a:t>Klicka här för att ändra format</a:t>
            </a:r>
            <a:endParaRPr lang="sv-SE" dirty="0"/>
          </a:p>
        </p:txBody>
      </p:sp>
      <p:sp>
        <p:nvSpPr>
          <p:cNvPr id="10" name="Platshållare för bild 9"/>
          <p:cNvSpPr>
            <a:spLocks noGrp="1"/>
          </p:cNvSpPr>
          <p:nvPr>
            <p:ph type="pic" sz="quarter" idx="13"/>
          </p:nvPr>
        </p:nvSpPr>
        <p:spPr>
          <a:xfrm>
            <a:off x="0" y="-1"/>
            <a:ext cx="2857500" cy="5143501"/>
          </a:xfrm>
          <a:prstGeom prst="rect">
            <a:avLst/>
          </a:prstGeom>
        </p:spPr>
        <p:txBody>
          <a:bodyPr/>
          <a:lstStyle>
            <a:lvl1pPr>
              <a:defRPr/>
            </a:lvl1pPr>
          </a:lstStyle>
          <a:p>
            <a:r>
              <a:rPr lang="sv-SE"/>
              <a:t>Klicka på ikonen för att lägga till en bild</a:t>
            </a:r>
            <a:endParaRPr lang="sv-SE" dirty="0"/>
          </a:p>
        </p:txBody>
      </p:sp>
      <p:sp>
        <p:nvSpPr>
          <p:cNvPr id="6" name="Platshållare för innehåll 2"/>
          <p:cNvSpPr>
            <a:spLocks noGrp="1"/>
          </p:cNvSpPr>
          <p:nvPr>
            <p:ph sz="half" idx="10"/>
          </p:nvPr>
        </p:nvSpPr>
        <p:spPr>
          <a:xfrm>
            <a:off x="3234389" y="1168401"/>
            <a:ext cx="5300190" cy="3195638"/>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p:txBody>
      </p:sp>
    </p:spTree>
    <p:extLst>
      <p:ext uri="{BB962C8B-B14F-4D97-AF65-F5344CB8AC3E}">
        <p14:creationId xmlns:p14="http://schemas.microsoft.com/office/powerpoint/2010/main" val="425769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Jämförelse">
    <p:spTree>
      <p:nvGrpSpPr>
        <p:cNvPr id="1" name=""/>
        <p:cNvGrpSpPr/>
        <p:nvPr/>
      </p:nvGrpSpPr>
      <p:grpSpPr>
        <a:xfrm>
          <a:off x="0" y="0"/>
          <a:ext cx="0" cy="0"/>
          <a:chOff x="0" y="0"/>
          <a:chExt cx="0" cy="0"/>
        </a:xfrm>
      </p:grpSpPr>
      <p:sp>
        <p:nvSpPr>
          <p:cNvPr id="3" name="Title 1"/>
          <p:cNvSpPr>
            <a:spLocks noGrp="1"/>
          </p:cNvSpPr>
          <p:nvPr>
            <p:ph type="title"/>
          </p:nvPr>
        </p:nvSpPr>
        <p:spPr>
          <a:xfrm>
            <a:off x="672448" y="348300"/>
            <a:ext cx="7550022" cy="742660"/>
          </a:xfrm>
          <a:prstGeom prst="rect">
            <a:avLst/>
          </a:prstGeom>
        </p:spPr>
        <p:txBody>
          <a:bodyPr anchor="ctr" anchorCtr="0"/>
          <a:lstStyle>
            <a:lvl1pPr algn="l">
              <a:defRPr sz="2400" b="1">
                <a:solidFill>
                  <a:srgbClr val="0070C0"/>
                </a:solidFill>
              </a:defRPr>
            </a:lvl1pPr>
          </a:lstStyle>
          <a:p>
            <a:r>
              <a:rPr lang="sv-SE"/>
              <a:t>Klicka här för att ändra format</a:t>
            </a:r>
            <a:endParaRPr lang="sv-SE" dirty="0"/>
          </a:p>
        </p:txBody>
      </p:sp>
      <p:sp>
        <p:nvSpPr>
          <p:cNvPr id="4" name="Content Placeholder 2"/>
          <p:cNvSpPr>
            <a:spLocks noGrp="1"/>
          </p:cNvSpPr>
          <p:nvPr>
            <p:ph sz="half" idx="1"/>
          </p:nvPr>
        </p:nvSpPr>
        <p:spPr>
          <a:xfrm>
            <a:off x="683211" y="1257840"/>
            <a:ext cx="3557174" cy="3094396"/>
          </a:xfrm>
          <a:prstGeom prst="rect">
            <a:avLst/>
          </a:prstGeom>
        </p:spPr>
        <p:txBody>
          <a:bodyPr/>
          <a:lstStyle>
            <a:lvl1pPr>
              <a:lnSpc>
                <a:spcPct val="80000"/>
              </a:lnSpc>
              <a:defRPr/>
            </a:lvl1pPr>
          </a:lstStyle>
          <a:p>
            <a:pPr lvl="0"/>
            <a:r>
              <a:rPr lang="sv-SE"/>
              <a:t>Klicka här för att ändra format på bakgrundstexten</a:t>
            </a:r>
          </a:p>
        </p:txBody>
      </p:sp>
      <p:cxnSp>
        <p:nvCxnSpPr>
          <p:cNvPr id="11" name="Straight Connector 10"/>
          <p:cNvCxnSpPr/>
          <p:nvPr userDrawn="1"/>
        </p:nvCxnSpPr>
        <p:spPr bwMode="auto">
          <a:xfrm flipH="1">
            <a:off x="4434107" y="1284703"/>
            <a:ext cx="22878" cy="3056770"/>
          </a:xfrm>
          <a:prstGeom prst="line">
            <a:avLst/>
          </a:prstGeom>
          <a:solidFill>
            <a:schemeClr val="bg1"/>
          </a:solidFill>
          <a:ln w="6350" cap="flat" cmpd="sng" algn="ctr">
            <a:solidFill>
              <a:srgbClr val="6A6C63"/>
            </a:solidFill>
            <a:prstDash val="solid"/>
            <a:round/>
            <a:headEnd type="none" w="sm" len="sm"/>
            <a:tailEnd type="none" w="sm" len="sm"/>
          </a:ln>
          <a:effectLst/>
        </p:spPr>
      </p:cxnSp>
      <p:sp>
        <p:nvSpPr>
          <p:cNvPr id="15" name="Content Placeholder 2"/>
          <p:cNvSpPr>
            <a:spLocks noGrp="1"/>
          </p:cNvSpPr>
          <p:nvPr>
            <p:ph sz="half" idx="10"/>
          </p:nvPr>
        </p:nvSpPr>
        <p:spPr>
          <a:xfrm>
            <a:off x="4665297" y="1257840"/>
            <a:ext cx="3557174" cy="3094396"/>
          </a:xfrm>
          <a:prstGeom prst="rect">
            <a:avLst/>
          </a:prstGeom>
        </p:spPr>
        <p:txBody>
          <a:bodyPr/>
          <a:lstStyle>
            <a:lvl1pPr>
              <a:lnSpc>
                <a:spcPct val="80000"/>
              </a:lnSpc>
              <a:defRPr/>
            </a:lvl1pPr>
          </a:lstStyle>
          <a:p>
            <a:pPr lvl="0"/>
            <a:r>
              <a:rPr lang="sv-SE"/>
              <a:t>Klicka här för att ändra format på bakgrundstexten</a:t>
            </a:r>
          </a:p>
        </p:txBody>
      </p:sp>
    </p:spTree>
    <p:extLst>
      <p:ext uri="{BB962C8B-B14F-4D97-AF65-F5344CB8AC3E}">
        <p14:creationId xmlns:p14="http://schemas.microsoft.com/office/powerpoint/2010/main" val="123931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Jämförelse 2">
    <p:spTree>
      <p:nvGrpSpPr>
        <p:cNvPr id="1" name=""/>
        <p:cNvGrpSpPr/>
        <p:nvPr/>
      </p:nvGrpSpPr>
      <p:grpSpPr>
        <a:xfrm>
          <a:off x="0" y="0"/>
          <a:ext cx="0" cy="0"/>
          <a:chOff x="0" y="0"/>
          <a:chExt cx="0" cy="0"/>
        </a:xfrm>
      </p:grpSpPr>
      <p:sp>
        <p:nvSpPr>
          <p:cNvPr id="3" name="Title 1"/>
          <p:cNvSpPr>
            <a:spLocks noGrp="1"/>
          </p:cNvSpPr>
          <p:nvPr>
            <p:ph type="title"/>
          </p:nvPr>
        </p:nvSpPr>
        <p:spPr>
          <a:xfrm>
            <a:off x="672448" y="247552"/>
            <a:ext cx="7560784" cy="774953"/>
          </a:xfrm>
          <a:prstGeom prst="rect">
            <a:avLst/>
          </a:prstGeom>
        </p:spPr>
        <p:txBody>
          <a:bodyPr anchor="ctr" anchorCtr="0"/>
          <a:lstStyle>
            <a:lvl1pPr marL="0" indent="0" algn="l">
              <a:buFontTx/>
              <a:buNone/>
              <a:defRPr sz="2400" b="1">
                <a:solidFill>
                  <a:srgbClr val="0070C0"/>
                </a:solidFill>
              </a:defRPr>
            </a:lvl1pPr>
          </a:lstStyle>
          <a:p>
            <a:r>
              <a:rPr lang="sv-SE"/>
              <a:t>Klicka här för att ändra format</a:t>
            </a:r>
            <a:endParaRPr lang="sv-SE" dirty="0"/>
          </a:p>
        </p:txBody>
      </p:sp>
      <p:sp>
        <p:nvSpPr>
          <p:cNvPr id="4" name="Content Placeholder 2"/>
          <p:cNvSpPr>
            <a:spLocks noGrp="1"/>
          </p:cNvSpPr>
          <p:nvPr>
            <p:ph sz="half" idx="1"/>
          </p:nvPr>
        </p:nvSpPr>
        <p:spPr>
          <a:xfrm>
            <a:off x="683210" y="1647196"/>
            <a:ext cx="3664797" cy="2699453"/>
          </a:xfrm>
          <a:prstGeom prst="rect">
            <a:avLst/>
          </a:prstGeom>
        </p:spPr>
        <p:txBody>
          <a:bodyPr/>
          <a:lstStyle>
            <a:lvl1pPr>
              <a:lnSpc>
                <a:spcPct val="80000"/>
              </a:lnSpc>
              <a:defRPr/>
            </a:lvl1pPr>
          </a:lstStyle>
          <a:p>
            <a:pPr lvl="0"/>
            <a:r>
              <a:rPr lang="sv-SE"/>
              <a:t>Klicka här för att ändra format på bakgrundstexten</a:t>
            </a:r>
          </a:p>
        </p:txBody>
      </p:sp>
      <p:sp>
        <p:nvSpPr>
          <p:cNvPr id="5" name="Text Placeholder 2"/>
          <p:cNvSpPr>
            <a:spLocks noGrp="1"/>
          </p:cNvSpPr>
          <p:nvPr>
            <p:ph type="body" idx="11"/>
          </p:nvPr>
        </p:nvSpPr>
        <p:spPr>
          <a:xfrm>
            <a:off x="669464" y="1043308"/>
            <a:ext cx="3702264" cy="481012"/>
          </a:xfrm>
          <a:prstGeom prst="rect">
            <a:avLst/>
          </a:prstGeom>
        </p:spPr>
        <p:txBody>
          <a:bodyPr anchor="ctr" anchorCtr="0"/>
          <a:lstStyle>
            <a:lvl1pPr marL="0" indent="0">
              <a:buNone/>
              <a:defRPr b="1"/>
            </a:lvl1pPr>
          </a:lstStyle>
          <a:p>
            <a:pPr lvl="0"/>
            <a:r>
              <a:rPr lang="sv-SE"/>
              <a:t>Klicka här för att ändra format på bakgrundstexten</a:t>
            </a:r>
          </a:p>
        </p:txBody>
      </p:sp>
      <p:sp>
        <p:nvSpPr>
          <p:cNvPr id="7" name="Content Placeholder 2"/>
          <p:cNvSpPr>
            <a:spLocks noGrp="1"/>
          </p:cNvSpPr>
          <p:nvPr>
            <p:ph sz="half" idx="12"/>
          </p:nvPr>
        </p:nvSpPr>
        <p:spPr>
          <a:xfrm>
            <a:off x="4555069" y="1648910"/>
            <a:ext cx="3690650" cy="2699453"/>
          </a:xfrm>
          <a:prstGeom prst="rect">
            <a:avLst/>
          </a:prstGeom>
        </p:spPr>
        <p:txBody>
          <a:bodyPr/>
          <a:lstStyle>
            <a:lvl1pPr>
              <a:lnSpc>
                <a:spcPct val="80000"/>
              </a:lnSpc>
              <a:defRPr/>
            </a:lvl1pPr>
          </a:lstStyle>
          <a:p>
            <a:pPr lvl="0"/>
            <a:r>
              <a:rPr lang="sv-SE"/>
              <a:t>Klicka här för att ändra format på bakgrundstexten</a:t>
            </a:r>
          </a:p>
        </p:txBody>
      </p:sp>
      <p:sp>
        <p:nvSpPr>
          <p:cNvPr id="8" name="Text Placeholder 2"/>
          <p:cNvSpPr>
            <a:spLocks noGrp="1"/>
          </p:cNvSpPr>
          <p:nvPr>
            <p:ph type="body" idx="13"/>
          </p:nvPr>
        </p:nvSpPr>
        <p:spPr>
          <a:xfrm>
            <a:off x="4564979" y="1045022"/>
            <a:ext cx="3680739" cy="481012"/>
          </a:xfrm>
          <a:prstGeom prst="rect">
            <a:avLst/>
          </a:prstGeom>
        </p:spPr>
        <p:txBody>
          <a:bodyPr anchor="ctr" anchorCtr="0"/>
          <a:lstStyle>
            <a:lvl1pPr marL="0" indent="0">
              <a:buNone/>
              <a:defRPr b="1"/>
            </a:lvl1pPr>
          </a:lstStyle>
          <a:p>
            <a:pPr lvl="0"/>
            <a:r>
              <a:rPr lang="sv-SE"/>
              <a:t>Klicka här för att ändra format på bakgrundstexten</a:t>
            </a:r>
          </a:p>
        </p:txBody>
      </p:sp>
      <p:cxnSp>
        <p:nvCxnSpPr>
          <p:cNvPr id="9" name="Rak 8"/>
          <p:cNvCxnSpPr/>
          <p:nvPr userDrawn="1"/>
        </p:nvCxnSpPr>
        <p:spPr bwMode="auto">
          <a:xfrm>
            <a:off x="677333"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cxnSp>
        <p:nvCxnSpPr>
          <p:cNvPr id="10" name="Rak 9"/>
          <p:cNvCxnSpPr/>
          <p:nvPr userDrawn="1"/>
        </p:nvCxnSpPr>
        <p:spPr bwMode="auto">
          <a:xfrm>
            <a:off x="4555068"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09642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Bild med bild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3743833"/>
            <a:ext cx="5486400" cy="603250"/>
          </a:xfrm>
          <a:prstGeom prst="rect">
            <a:avLst/>
          </a:prstGeom>
        </p:spPr>
        <p:txBody>
          <a:bodyPr anchor="t" anchorCtr="0"/>
          <a:lstStyle>
            <a:lvl1pPr marL="0" indent="0">
              <a:lnSpc>
                <a:spcPct val="110000"/>
              </a:lnSpc>
              <a:buNone/>
              <a:defRPr/>
            </a:lvl1pPr>
          </a:lstStyle>
          <a:p>
            <a:pPr lvl="0"/>
            <a:r>
              <a:rPr lang="sv-SE"/>
              <a:t>Klicka här för att ändra format på bakgrundstexten</a:t>
            </a:r>
          </a:p>
        </p:txBody>
      </p:sp>
      <p:sp>
        <p:nvSpPr>
          <p:cNvPr id="5" name="Title 1"/>
          <p:cNvSpPr>
            <a:spLocks noGrp="1"/>
          </p:cNvSpPr>
          <p:nvPr>
            <p:ph type="title"/>
          </p:nvPr>
        </p:nvSpPr>
        <p:spPr>
          <a:xfrm>
            <a:off x="1792288" y="3315204"/>
            <a:ext cx="5486400" cy="425450"/>
          </a:xfrm>
          <a:prstGeom prst="rect">
            <a:avLst/>
          </a:prstGeom>
        </p:spPr>
        <p:txBody>
          <a:bodyPr anchor="b" anchorCtr="0"/>
          <a:lstStyle>
            <a:lvl1pPr>
              <a:defRPr sz="1600" b="1"/>
            </a:lvl1pPr>
          </a:lstStyle>
          <a:p>
            <a:r>
              <a:rPr lang="sv-SE"/>
              <a:t>Klicka här för att ändra format</a:t>
            </a:r>
            <a:endParaRPr lang="sv-SE" dirty="0"/>
          </a:p>
        </p:txBody>
      </p:sp>
      <p:sp>
        <p:nvSpPr>
          <p:cNvPr id="6" name="Content Placeholder 2"/>
          <p:cNvSpPr>
            <a:spLocks noGrp="1"/>
          </p:cNvSpPr>
          <p:nvPr>
            <p:ph sz="half" idx="1"/>
          </p:nvPr>
        </p:nvSpPr>
        <p:spPr>
          <a:xfrm>
            <a:off x="1809276" y="338665"/>
            <a:ext cx="5455123" cy="2929834"/>
          </a:xfrm>
          <a:prstGeom prst="rect">
            <a:avLst/>
          </a:prstGeom>
        </p:spPr>
        <p:txBody>
          <a:bodyPr/>
          <a:lstStyle>
            <a:lvl1pPr>
              <a:lnSpc>
                <a:spcPct val="80000"/>
              </a:lnSpc>
              <a:defRPr/>
            </a:lvl1pPr>
          </a:lstStyle>
          <a:p>
            <a:pPr lvl="0"/>
            <a:r>
              <a:rPr lang="sv-SE"/>
              <a:t>Klicka här för att ändra format på bakgrundstexten</a:t>
            </a:r>
          </a:p>
        </p:txBody>
      </p:sp>
    </p:spTree>
    <p:extLst>
      <p:ext uri="{BB962C8B-B14F-4D97-AF65-F5344CB8AC3E}">
        <p14:creationId xmlns:p14="http://schemas.microsoft.com/office/powerpoint/2010/main" val="19619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5"/>
          <p:cNvSpPr>
            <a:spLocks noChangeArrowheads="1"/>
          </p:cNvSpPr>
          <p:nvPr/>
        </p:nvSpPr>
        <p:spPr bwMode="auto">
          <a:xfrm>
            <a:off x="179388" y="4731544"/>
            <a:ext cx="2087562" cy="270272"/>
          </a:xfrm>
          <a:prstGeom prst="rect">
            <a:avLst/>
          </a:prstGeom>
          <a:noFill/>
          <a:ln w="9525">
            <a:noFill/>
            <a:miter lim="800000"/>
            <a:headEnd/>
            <a:tailEnd/>
          </a:ln>
          <a:effectLst/>
        </p:spPr>
        <p:txBody>
          <a:bodyPr wrap="none" lIns="92075" tIns="46038" rIns="92075" bIns="46038" anchor="ctr"/>
          <a:lstStyle/>
          <a:p>
            <a:pPr defTabSz="762000" eaLnBrk="0" fontAlgn="base" hangingPunct="0">
              <a:spcBef>
                <a:spcPct val="0"/>
              </a:spcBef>
              <a:spcAft>
                <a:spcPct val="0"/>
              </a:spcAft>
            </a:pPr>
            <a:br>
              <a:rPr lang="sv-SE" sz="600" dirty="0">
                <a:solidFill>
                  <a:srgbClr val="969696"/>
                </a:solidFill>
              </a:rPr>
            </a:br>
            <a:endParaRPr lang="sv-SE" sz="600" dirty="0">
              <a:solidFill>
                <a:srgbClr val="969696"/>
              </a:solidFill>
            </a:endParaRPr>
          </a:p>
        </p:txBody>
      </p:sp>
      <p:pic>
        <p:nvPicPr>
          <p:cNvPr id="6" name="Bildobjekt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35522" y="4568759"/>
            <a:ext cx="1537487" cy="325569"/>
          </a:xfrm>
          <a:prstGeom prst="rect">
            <a:avLst/>
          </a:prstGeom>
        </p:spPr>
      </p:pic>
    </p:spTree>
    <p:extLst>
      <p:ext uri="{BB962C8B-B14F-4D97-AF65-F5344CB8AC3E}">
        <p14:creationId xmlns:p14="http://schemas.microsoft.com/office/powerpoint/2010/main" val="17520395"/>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71" r:id="rId3"/>
    <p:sldLayoutId id="2147483678" r:id="rId4"/>
    <p:sldLayoutId id="2147483672" r:id="rId5"/>
    <p:sldLayoutId id="2147483662" r:id="rId6"/>
    <p:sldLayoutId id="2147483674" r:id="rId7"/>
    <p:sldLayoutId id="2147483677" r:id="rId8"/>
    <p:sldLayoutId id="2147483676" r:id="rId9"/>
    <p:sldLayoutId id="2147483664" r:id="rId10"/>
    <p:sldLayoutId id="2147483680" r:id="rId11"/>
    <p:sldLayoutId id="2147483679" r:id="rId12"/>
    <p:sldLayoutId id="2147483681" r:id="rId13"/>
  </p:sldLayoutIdLst>
  <p:hf sldNum="0" hdr="0"/>
  <p:txStyles>
    <p:title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p:titleStyle>
    <p:bodyStyle>
      <a:lvl1pPr marL="107950" indent="-107950" algn="l" defTabSz="762000" rtl="0" eaLnBrk="1" fontAlgn="base" hangingPunct="1">
        <a:spcBef>
          <a:spcPct val="100000"/>
        </a:spcBef>
        <a:spcAft>
          <a:spcPct val="0"/>
        </a:spcAft>
        <a:buClr>
          <a:schemeClr val="tx2"/>
        </a:buClr>
        <a:buFont typeface="Arial" charset="0"/>
        <a:buChar char="•"/>
        <a:defRPr sz="1600">
          <a:solidFill>
            <a:schemeClr val="tx2"/>
          </a:solidFill>
          <a:latin typeface="+mn-lt"/>
          <a:ea typeface="+mn-ea"/>
          <a:cs typeface="+mn-cs"/>
        </a:defRPr>
      </a:lvl1pPr>
      <a:lvl2pPr marL="720725" indent="-184150" algn="l" defTabSz="762000" rtl="0" eaLnBrk="1" fontAlgn="base" hangingPunct="1">
        <a:spcBef>
          <a:spcPct val="20000"/>
        </a:spcBef>
        <a:spcAft>
          <a:spcPct val="0"/>
        </a:spcAft>
        <a:buClr>
          <a:schemeClr val="tx2"/>
        </a:buClr>
        <a:buSzPct val="80000"/>
        <a:buFont typeface="Arial" charset="0"/>
        <a:buChar char="–"/>
        <a:defRPr sz="1600">
          <a:solidFill>
            <a:schemeClr val="tx2"/>
          </a:solidFill>
          <a:latin typeface="+mn-lt"/>
        </a:defRPr>
      </a:lvl2pPr>
      <a:lvl3pPr marL="1257300" indent="-87313"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mn-lt"/>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mn-lt"/>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mn-lt"/>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norrbotten.se/folkhalsa" TargetMode="External"/><Relationship Id="rId2" Type="http://schemas.openxmlformats.org/officeDocument/2006/relationships/hyperlink" Target="https://www.norrbotten.se/sv/Utveckling-och-tillvaxt/Folkhalsa/Hur-mar-vi-i-lanet/Hur-samlar-vi-kunskap/Halsosamtal-i-skolan/Rapporter-Halsosamtal-i-skolan/"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t>Skolbarns hälsa och levnadsvanor i Norrbotten 2018/2019</a:t>
            </a:r>
          </a:p>
        </p:txBody>
      </p:sp>
      <p:pic>
        <p:nvPicPr>
          <p:cNvPr id="4" name="Platshållare för innehåll 3"/>
          <p:cNvPicPr>
            <a:picLocks noGrp="1" noChangeAspect="1"/>
          </p:cNvPicPr>
          <p:nvPr>
            <p:ph sz="half" idx="1"/>
          </p:nvPr>
        </p:nvPicPr>
        <p:blipFill>
          <a:blip r:embed="rId3"/>
          <a:stretch>
            <a:fillRect/>
          </a:stretch>
        </p:blipFill>
        <p:spPr>
          <a:xfrm>
            <a:off x="1754258" y="1314450"/>
            <a:ext cx="5654534" cy="3049588"/>
          </a:xfrm>
          <a:prstGeom prst="rect">
            <a:avLst/>
          </a:prstGeom>
        </p:spPr>
      </p:pic>
      <p:sp>
        <p:nvSpPr>
          <p:cNvPr id="5" name="textruta 4"/>
          <p:cNvSpPr txBox="1"/>
          <p:nvPr/>
        </p:nvSpPr>
        <p:spPr>
          <a:xfrm>
            <a:off x="408709" y="4497169"/>
            <a:ext cx="3630225" cy="492443"/>
          </a:xfrm>
          <a:prstGeom prst="rect">
            <a:avLst/>
          </a:prstGeom>
          <a:noFill/>
        </p:spPr>
        <p:txBody>
          <a:bodyPr wrap="none" rtlCol="0">
            <a:spAutoFit/>
          </a:bodyPr>
          <a:lstStyle/>
          <a:p>
            <a:r>
              <a:rPr lang="sv-SE" sz="1400" dirty="0"/>
              <a:t>Elevhälsochefer, 28/1 2020</a:t>
            </a:r>
          </a:p>
          <a:p>
            <a:r>
              <a:rPr lang="sv-SE" sz="1200" dirty="0"/>
              <a:t>Cecilia Wagenius, projektledare, Folkhälsocentrum</a:t>
            </a:r>
          </a:p>
        </p:txBody>
      </p:sp>
    </p:spTree>
    <p:extLst>
      <p:ext uri="{BB962C8B-B14F-4D97-AF65-F5344CB8AC3E}">
        <p14:creationId xmlns:p14="http://schemas.microsoft.com/office/powerpoint/2010/main" val="419132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Tack!</a:t>
            </a:r>
          </a:p>
        </p:txBody>
      </p:sp>
      <p:sp>
        <p:nvSpPr>
          <p:cNvPr id="3" name="Platshållare för innehåll 2"/>
          <p:cNvSpPr>
            <a:spLocks noGrp="1"/>
          </p:cNvSpPr>
          <p:nvPr>
            <p:ph sz="half" idx="1"/>
          </p:nvPr>
        </p:nvSpPr>
        <p:spPr>
          <a:xfrm>
            <a:off x="1592722" y="1690254"/>
            <a:ext cx="5978096" cy="2673783"/>
          </a:xfrm>
        </p:spPr>
        <p:txBody>
          <a:bodyPr/>
          <a:lstStyle/>
          <a:p>
            <a:pPr marL="0" indent="0">
              <a:buNone/>
            </a:pPr>
            <a:r>
              <a:rPr lang="sv-SE" dirty="0"/>
              <a:t>Rapport och tabellbilaga finns på vår webbsida:</a:t>
            </a:r>
          </a:p>
          <a:p>
            <a:pPr marL="0" indent="0">
              <a:buNone/>
            </a:pPr>
            <a:r>
              <a:rPr lang="sv-SE" dirty="0">
                <a:hlinkClick r:id="rId2"/>
              </a:rPr>
              <a:t>https://www.norrbotten.se/sv/Utveckling-och-tillvaxt/Folkhalsa/Hur-mar-vi-i-lanet/Hur-samlar-vi-kunskap/Halsosamtal-i-skolan/Rapporter-Halsosamtal-i-skolan/</a:t>
            </a:r>
            <a:r>
              <a:rPr lang="sv-SE" dirty="0"/>
              <a:t> </a:t>
            </a:r>
          </a:p>
        </p:txBody>
      </p:sp>
      <p:sp>
        <p:nvSpPr>
          <p:cNvPr id="4" name="textruta 3"/>
          <p:cNvSpPr txBox="1"/>
          <p:nvPr/>
        </p:nvSpPr>
        <p:spPr>
          <a:xfrm>
            <a:off x="1780309" y="3532909"/>
            <a:ext cx="6019661" cy="646331"/>
          </a:xfrm>
          <a:prstGeom prst="rect">
            <a:avLst/>
          </a:prstGeom>
          <a:noFill/>
        </p:spPr>
        <p:txBody>
          <a:bodyPr wrap="none" rtlCol="0">
            <a:spAutoFit/>
          </a:bodyPr>
          <a:lstStyle/>
          <a:p>
            <a:r>
              <a:rPr lang="sv-SE" dirty="0"/>
              <a:t>Mer om folkhälsan i länet på </a:t>
            </a:r>
            <a:r>
              <a:rPr lang="sv-SE" dirty="0">
                <a:hlinkClick r:id="rId3"/>
              </a:rPr>
              <a:t>www.norrbotten.se/folkhalsa</a:t>
            </a:r>
            <a:endParaRPr lang="sv-SE" dirty="0"/>
          </a:p>
          <a:p>
            <a:endParaRPr lang="sv-SE" dirty="0"/>
          </a:p>
        </p:txBody>
      </p:sp>
    </p:spTree>
    <p:extLst>
      <p:ext uri="{BB962C8B-B14F-4D97-AF65-F5344CB8AC3E}">
        <p14:creationId xmlns:p14="http://schemas.microsoft.com/office/powerpoint/2010/main" val="262655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t>Om undersökningen</a:t>
            </a:r>
          </a:p>
        </p:txBody>
      </p:sp>
      <p:sp>
        <p:nvSpPr>
          <p:cNvPr id="3" name="Platshållare för innehåll 2"/>
          <p:cNvSpPr>
            <a:spLocks noGrp="1"/>
          </p:cNvSpPr>
          <p:nvPr>
            <p:ph sz="half" idx="1"/>
          </p:nvPr>
        </p:nvSpPr>
        <p:spPr/>
        <p:txBody>
          <a:bodyPr/>
          <a:lstStyle/>
          <a:p>
            <a:endParaRPr lang="sv-SE" dirty="0"/>
          </a:p>
          <a:p>
            <a:r>
              <a:rPr lang="sv-SE" dirty="0"/>
              <a:t>Främst länsnivå men även kommunnivå. </a:t>
            </a:r>
          </a:p>
          <a:p>
            <a:pPr lvl="1"/>
            <a:r>
              <a:rPr lang="sv-SE" dirty="0"/>
              <a:t>Med </a:t>
            </a:r>
            <a:r>
              <a:rPr lang="sv-SE" i="1" dirty="0"/>
              <a:t>kommunnivå</a:t>
            </a:r>
            <a:r>
              <a:rPr lang="sv-SE" dirty="0"/>
              <a:t> avser geografiskt område och innefattar olika huvudmän (kommunal skola, friskola, statlig skola). </a:t>
            </a:r>
          </a:p>
          <a:p>
            <a:r>
              <a:rPr lang="sv-SE" dirty="0"/>
              <a:t>Antalet  kommunala, enskilda och statliga skolhuvudmän som deltagit har varierat under läsåren. För läsåret 2018/19 deltog tretton kommuner, åtta friskolor och en statlig skola.</a:t>
            </a:r>
          </a:p>
          <a:p>
            <a:r>
              <a:rPr lang="sv-SE" dirty="0"/>
              <a:t>Svarsfrekvensen för länet är ca 70 %. </a:t>
            </a:r>
          </a:p>
          <a:p>
            <a:endParaRPr lang="sv-SE" dirty="0"/>
          </a:p>
          <a:p>
            <a:endParaRPr lang="sv-SE" dirty="0"/>
          </a:p>
        </p:txBody>
      </p:sp>
    </p:spTree>
    <p:extLst>
      <p:ext uri="{BB962C8B-B14F-4D97-AF65-F5344CB8AC3E}">
        <p14:creationId xmlns:p14="http://schemas.microsoft.com/office/powerpoint/2010/main" val="234835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3">
            <a:extLst>
              <a:ext uri="{28A0092B-C50C-407E-A947-70E740481C1C}">
                <a14:useLocalDpi xmlns:a14="http://schemas.microsoft.com/office/drawing/2010/main" val="0"/>
              </a:ext>
            </a:extLst>
          </a:blip>
          <a:srcRect/>
          <a:stretch>
            <a:fillRect/>
          </a:stretch>
        </p:blipFill>
        <p:spPr bwMode="auto">
          <a:xfrm>
            <a:off x="317500" y="406400"/>
            <a:ext cx="7620259" cy="4219510"/>
          </a:xfrm>
          <a:prstGeom prst="rect">
            <a:avLst/>
          </a:prstGeom>
          <a:noFill/>
          <a:ln>
            <a:noFill/>
          </a:ln>
        </p:spPr>
      </p:pic>
      <p:sp>
        <p:nvSpPr>
          <p:cNvPr id="2" name="Rektangel 1"/>
          <p:cNvSpPr/>
          <p:nvPr/>
        </p:nvSpPr>
        <p:spPr>
          <a:xfrm>
            <a:off x="6490854" y="1831794"/>
            <a:ext cx="2653146" cy="1169551"/>
          </a:xfrm>
          <a:prstGeom prst="rect">
            <a:avLst/>
          </a:prstGeom>
        </p:spPr>
        <p:txBody>
          <a:bodyPr wrap="square">
            <a:spAutoFit/>
          </a:bodyPr>
          <a:lstStyle/>
          <a:p>
            <a:r>
              <a:rPr lang="sv-SE" sz="1400" dirty="0"/>
              <a:t>Flickor tydligt nedåtgående trend över åren – främst i åk 7, men även pojkar i Gy1.</a:t>
            </a:r>
          </a:p>
          <a:p>
            <a:endParaRPr lang="sv-SE" sz="1400" dirty="0"/>
          </a:p>
          <a:p>
            <a:r>
              <a:rPr lang="sv-SE" sz="1400" dirty="0"/>
              <a:t>Ökade könsskillnader i åk 7.</a:t>
            </a:r>
          </a:p>
        </p:txBody>
      </p:sp>
    </p:spTree>
    <p:extLst>
      <p:ext uri="{BB962C8B-B14F-4D97-AF65-F5344CB8AC3E}">
        <p14:creationId xmlns:p14="http://schemas.microsoft.com/office/powerpoint/2010/main" val="248933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423776" y="351092"/>
            <a:ext cx="5963740" cy="4104456"/>
          </a:xfrm>
          <a:prstGeom prst="rect">
            <a:avLst/>
          </a:prstGeom>
        </p:spPr>
      </p:pic>
      <p:sp>
        <p:nvSpPr>
          <p:cNvPr id="2" name="textruta 1"/>
          <p:cNvSpPr txBox="1"/>
          <p:nvPr/>
        </p:nvSpPr>
        <p:spPr>
          <a:xfrm>
            <a:off x="6679616" y="1282700"/>
            <a:ext cx="2464384" cy="2092881"/>
          </a:xfrm>
          <a:prstGeom prst="rect">
            <a:avLst/>
          </a:prstGeom>
          <a:noFill/>
        </p:spPr>
        <p:txBody>
          <a:bodyPr wrap="square" rtlCol="0">
            <a:spAutoFit/>
          </a:bodyPr>
          <a:lstStyle/>
          <a:p>
            <a:r>
              <a:rPr lang="sv-SE" sz="1400" dirty="0"/>
              <a:t>Trend för ökad stress bland flickor. </a:t>
            </a:r>
          </a:p>
          <a:p>
            <a:endParaRPr lang="sv-SE" sz="1400" dirty="0"/>
          </a:p>
          <a:p>
            <a:r>
              <a:rPr lang="sv-SE" sz="1400" dirty="0"/>
              <a:t>Skillnad mellan årskurserna är större i gruppen flickor än i gruppen pojkar.  </a:t>
            </a:r>
          </a:p>
          <a:p>
            <a:endParaRPr lang="sv-SE" sz="1400" dirty="0"/>
          </a:p>
          <a:p>
            <a:endParaRPr lang="sv-SE" sz="1400" dirty="0"/>
          </a:p>
          <a:p>
            <a:endParaRPr lang="sv-SE" dirty="0"/>
          </a:p>
        </p:txBody>
      </p:sp>
    </p:spTree>
    <p:extLst>
      <p:ext uri="{BB962C8B-B14F-4D97-AF65-F5344CB8AC3E}">
        <p14:creationId xmlns:p14="http://schemas.microsoft.com/office/powerpoint/2010/main" val="395403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493564" y="353844"/>
            <a:ext cx="6048672" cy="4292606"/>
          </a:xfrm>
          <a:prstGeom prst="rect">
            <a:avLst/>
          </a:prstGeom>
        </p:spPr>
      </p:pic>
      <p:sp>
        <p:nvSpPr>
          <p:cNvPr id="2" name="textruta 1"/>
          <p:cNvSpPr txBox="1"/>
          <p:nvPr/>
        </p:nvSpPr>
        <p:spPr>
          <a:xfrm>
            <a:off x="6819900" y="1104900"/>
            <a:ext cx="2235200" cy="2462213"/>
          </a:xfrm>
          <a:prstGeom prst="rect">
            <a:avLst/>
          </a:prstGeom>
          <a:noFill/>
        </p:spPr>
        <p:txBody>
          <a:bodyPr wrap="square" rtlCol="0">
            <a:spAutoFit/>
          </a:bodyPr>
          <a:lstStyle/>
          <a:p>
            <a:r>
              <a:rPr lang="sv-SE" sz="1400" dirty="0"/>
              <a:t>De flesta trivs bra i skolan. </a:t>
            </a:r>
          </a:p>
          <a:p>
            <a:endParaRPr lang="sv-SE" sz="1400" dirty="0"/>
          </a:p>
          <a:p>
            <a:r>
              <a:rPr lang="sv-SE" sz="1400" dirty="0"/>
              <a:t>Antydan till minskad andel i Åk4 och bland flickor i Åk7. </a:t>
            </a:r>
          </a:p>
          <a:p>
            <a:endParaRPr lang="sv-SE" sz="1400" dirty="0"/>
          </a:p>
          <a:p>
            <a:r>
              <a:rPr lang="sv-SE" sz="1400" dirty="0"/>
              <a:t>Könsskillnader i Åk7 och Gym1. </a:t>
            </a:r>
          </a:p>
          <a:p>
            <a:endParaRPr lang="sv-SE" sz="1400" dirty="0"/>
          </a:p>
          <a:p>
            <a:endParaRPr lang="sv-SE" sz="1400" dirty="0"/>
          </a:p>
        </p:txBody>
      </p:sp>
    </p:spTree>
    <p:extLst>
      <p:ext uri="{BB962C8B-B14F-4D97-AF65-F5344CB8AC3E}">
        <p14:creationId xmlns:p14="http://schemas.microsoft.com/office/powerpoint/2010/main" val="3255855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503182" y="335186"/>
            <a:ext cx="5933562" cy="4212468"/>
          </a:xfrm>
          <a:prstGeom prst="rect">
            <a:avLst/>
          </a:prstGeom>
        </p:spPr>
      </p:pic>
      <p:sp>
        <p:nvSpPr>
          <p:cNvPr id="2" name="textruta 1"/>
          <p:cNvSpPr txBox="1"/>
          <p:nvPr/>
        </p:nvSpPr>
        <p:spPr>
          <a:xfrm>
            <a:off x="6436744" y="1498600"/>
            <a:ext cx="2222500" cy="2246769"/>
          </a:xfrm>
          <a:prstGeom prst="rect">
            <a:avLst/>
          </a:prstGeom>
          <a:noFill/>
        </p:spPr>
        <p:txBody>
          <a:bodyPr wrap="square" rtlCol="0">
            <a:spAutoFit/>
          </a:bodyPr>
          <a:lstStyle/>
          <a:p>
            <a:r>
              <a:rPr lang="sv-SE" sz="1400" dirty="0"/>
              <a:t>Andelen som äter frukost varje dag minskar med stigande ålder. </a:t>
            </a:r>
          </a:p>
          <a:p>
            <a:endParaRPr lang="sv-SE" sz="1400" dirty="0"/>
          </a:p>
          <a:p>
            <a:r>
              <a:rPr lang="sv-SE" sz="1400" dirty="0"/>
              <a:t>Trend: minskad andel över tid, i samtliga grupper.</a:t>
            </a:r>
          </a:p>
          <a:p>
            <a:endParaRPr lang="sv-SE" sz="1400" dirty="0"/>
          </a:p>
          <a:p>
            <a:r>
              <a:rPr lang="sv-SE" sz="1400" dirty="0"/>
              <a:t>Könsskillnaderna är störst i Åk7. </a:t>
            </a:r>
          </a:p>
        </p:txBody>
      </p:sp>
    </p:spTree>
    <p:extLst>
      <p:ext uri="{BB962C8B-B14F-4D97-AF65-F5344CB8AC3E}">
        <p14:creationId xmlns:p14="http://schemas.microsoft.com/office/powerpoint/2010/main" val="185255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3">
            <a:extLst>
              <a:ext uri="{28A0092B-C50C-407E-A947-70E740481C1C}">
                <a14:useLocalDpi xmlns:a14="http://schemas.microsoft.com/office/drawing/2010/main" val="0"/>
              </a:ext>
            </a:extLst>
          </a:blip>
          <a:srcRect/>
          <a:stretch>
            <a:fillRect/>
          </a:stretch>
        </p:blipFill>
        <p:spPr bwMode="auto">
          <a:xfrm>
            <a:off x="0" y="310897"/>
            <a:ext cx="7712963" cy="4250781"/>
          </a:xfrm>
          <a:prstGeom prst="rect">
            <a:avLst/>
          </a:prstGeom>
          <a:noFill/>
          <a:ln>
            <a:noFill/>
          </a:ln>
        </p:spPr>
      </p:pic>
      <p:sp>
        <p:nvSpPr>
          <p:cNvPr id="2" name="Rektangel 1"/>
          <p:cNvSpPr/>
          <p:nvPr/>
        </p:nvSpPr>
        <p:spPr>
          <a:xfrm>
            <a:off x="6289964" y="1978513"/>
            <a:ext cx="2854036" cy="1384995"/>
          </a:xfrm>
          <a:prstGeom prst="rect">
            <a:avLst/>
          </a:prstGeom>
        </p:spPr>
        <p:txBody>
          <a:bodyPr wrap="square">
            <a:spAutoFit/>
          </a:bodyPr>
          <a:lstStyle/>
          <a:p>
            <a:r>
              <a:rPr lang="sv-SE" sz="1400" dirty="0"/>
              <a:t>En av fyra har övervikt eller fetma i Gym1.</a:t>
            </a:r>
          </a:p>
          <a:p>
            <a:endParaRPr lang="sv-SE" sz="1400" dirty="0"/>
          </a:p>
          <a:p>
            <a:r>
              <a:rPr lang="sv-SE" sz="1400" dirty="0"/>
              <a:t>Tendens till ökning av övervikt/ fetma bland flickor och minskning bland pojkar – i Gym1.</a:t>
            </a:r>
          </a:p>
        </p:txBody>
      </p:sp>
    </p:spTree>
    <p:extLst>
      <p:ext uri="{BB962C8B-B14F-4D97-AF65-F5344CB8AC3E}">
        <p14:creationId xmlns:p14="http://schemas.microsoft.com/office/powerpoint/2010/main" val="3692538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Rekommendationer</a:t>
            </a:r>
          </a:p>
        </p:txBody>
      </p:sp>
      <p:sp>
        <p:nvSpPr>
          <p:cNvPr id="3" name="Platshållare för innehåll 2"/>
          <p:cNvSpPr>
            <a:spLocks noGrp="1"/>
          </p:cNvSpPr>
          <p:nvPr>
            <p:ph sz="half" idx="1"/>
          </p:nvPr>
        </p:nvSpPr>
        <p:spPr/>
        <p:txBody>
          <a:bodyPr/>
          <a:lstStyle/>
          <a:p>
            <a:r>
              <a:rPr lang="sv-SE" sz="1200" dirty="0"/>
              <a:t>Prioritera satsningar och beslut som främjar en </a:t>
            </a:r>
            <a:r>
              <a:rPr lang="sv-SE" sz="1200" u="sng" dirty="0"/>
              <a:t>jämlik och jämställd hälsa </a:t>
            </a:r>
            <a:r>
              <a:rPr lang="sv-SE" sz="1200" dirty="0"/>
              <a:t>bland barn och unga. </a:t>
            </a:r>
          </a:p>
          <a:p>
            <a:r>
              <a:rPr lang="sv-SE" sz="1200" dirty="0"/>
              <a:t>Fortsätta arbeta med att stärka barn och ungas </a:t>
            </a:r>
            <a:r>
              <a:rPr lang="sv-SE" sz="1200" u="sng" dirty="0"/>
              <a:t>psykiska och sociala hälsa </a:t>
            </a:r>
            <a:r>
              <a:rPr lang="sv-SE" sz="1200" dirty="0"/>
              <a:t>genom evidensbaserade metoder och/eller bästa tillgängliga kunskap. </a:t>
            </a:r>
          </a:p>
          <a:p>
            <a:r>
              <a:rPr lang="sv-SE" sz="1200" dirty="0"/>
              <a:t>Fortsätta arbeta med att stärka barn och ungas </a:t>
            </a:r>
            <a:r>
              <a:rPr lang="sv-SE" sz="1200" u="sng" dirty="0"/>
              <a:t>skoltrivsel</a:t>
            </a:r>
            <a:r>
              <a:rPr lang="sv-SE" sz="1200" dirty="0"/>
              <a:t> och sociala miljö i skolan.</a:t>
            </a:r>
          </a:p>
          <a:p>
            <a:r>
              <a:rPr lang="sv-SE" sz="1200" dirty="0"/>
              <a:t>Utreda om vi kan mäta pojkars psykiska hälsa med mer träffsäkerhet. </a:t>
            </a:r>
          </a:p>
          <a:p>
            <a:r>
              <a:rPr lang="sv-SE" sz="1200" dirty="0"/>
              <a:t>Fortsätta arbeta med elevers risk- och frisk</a:t>
            </a:r>
            <a:r>
              <a:rPr lang="sv-SE" sz="1200" u="sng" dirty="0"/>
              <a:t>levnadsvanor i flera arenor/miljöer</a:t>
            </a:r>
            <a:r>
              <a:rPr lang="sv-SE" sz="1200" dirty="0"/>
              <a:t>.</a:t>
            </a:r>
          </a:p>
          <a:p>
            <a:r>
              <a:rPr lang="sv-SE" sz="1200" dirty="0"/>
              <a:t>Utveckla (samt stärk rådande) </a:t>
            </a:r>
            <a:r>
              <a:rPr lang="sv-SE" sz="1200" u="sng" dirty="0"/>
              <a:t>samarbeten</a:t>
            </a:r>
            <a:r>
              <a:rPr lang="sv-SE" sz="1200" dirty="0"/>
              <a:t> mellan arenor, organisationer och aktörer för att på ett effektivt och kvalitativt sätt arbeta med ovanstående punkter. </a:t>
            </a:r>
          </a:p>
          <a:p>
            <a:r>
              <a:rPr lang="sv-SE" sz="1200" u="sng" dirty="0"/>
              <a:t>Involvera barn och unga</a:t>
            </a:r>
            <a:r>
              <a:rPr lang="sv-SE" sz="1200" dirty="0"/>
              <a:t> i arbetet som berör deras hälsa, vanor och livsvillkor.</a:t>
            </a:r>
          </a:p>
          <a:p>
            <a:endParaRPr lang="sv-SE" dirty="0"/>
          </a:p>
        </p:txBody>
      </p:sp>
    </p:spTree>
    <p:extLst>
      <p:ext uri="{BB962C8B-B14F-4D97-AF65-F5344CB8AC3E}">
        <p14:creationId xmlns:p14="http://schemas.microsoft.com/office/powerpoint/2010/main" val="2436594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739760"/>
          </a:xfrm>
        </p:spPr>
        <p:txBody>
          <a:bodyPr>
            <a:normAutofit fontScale="90000"/>
          </a:bodyPr>
          <a:lstStyle/>
          <a:p>
            <a:r>
              <a:rPr lang="sv-SE" dirty="0"/>
              <a:t>Hur nyttja Hälsosamtalen i Folkhälsoperspektiv</a:t>
            </a:r>
            <a:br>
              <a:rPr lang="sv-SE" dirty="0"/>
            </a:br>
            <a:endParaRPr lang="sv-SE" dirty="0"/>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2143687007"/>
              </p:ext>
            </p:extLst>
          </p:nvPr>
        </p:nvGraphicFramePr>
        <p:xfrm>
          <a:off x="628650" y="834887"/>
          <a:ext cx="7886700" cy="4165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7589778"/>
      </p:ext>
    </p:extLst>
  </p:cSld>
  <p:clrMapOvr>
    <a:masterClrMapping/>
  </p:clrMapOvr>
</p:sld>
</file>

<file path=ppt/theme/theme1.xml><?xml version="1.0" encoding="utf-8"?>
<a:theme xmlns:a="http://schemas.openxmlformats.org/drawingml/2006/main" name="Region Norrbotten_vit">
  <a:themeElements>
    <a:clrScheme name="Region Norrbotten blandad">
      <a:dk1>
        <a:srgbClr val="000000"/>
      </a:dk1>
      <a:lt1>
        <a:srgbClr val="FFFFFF"/>
      </a:lt1>
      <a:dk2>
        <a:srgbClr val="403D45"/>
      </a:dk2>
      <a:lt2>
        <a:srgbClr val="D0D1CD"/>
      </a:lt2>
      <a:accent1>
        <a:srgbClr val="0070C0"/>
      </a:accent1>
      <a:accent2>
        <a:srgbClr val="F8951F"/>
      </a:accent2>
      <a:accent3>
        <a:srgbClr val="83C55B"/>
      </a:accent3>
      <a:accent4>
        <a:srgbClr val="7F7F7F"/>
      </a:accent4>
      <a:accent5>
        <a:srgbClr val="403D45"/>
      </a:accent5>
      <a:accent6>
        <a:srgbClr val="C0C0BD"/>
      </a:accent6>
      <a:hlink>
        <a:srgbClr val="0070C0"/>
      </a:hlink>
      <a:folHlink>
        <a:srgbClr val="7F7F7F"/>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a:defPPr>
      </a:lstStyle>
    </a:txDef>
  </a:objectDefaults>
  <a:extraClrSchemeLst>
    <a:extraClrScheme>
      <a:clrScheme name="vit med jpglogga 180_ny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t med jpglogga 180_ny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t med jpglogga 180_ny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t med jpglogga 180_ny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t med jpglogga 180_ny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t med jpglogga 180_ny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t med jpglogga 180_ny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Kopia av 1Kopia av MALL_VI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opia av 1Kopia av MALL_VI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opia av 1Kopia av MALL_VI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opia av 1Kopia av MALL_VI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Kopia av 1Kopia av MALL_VI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8">
        <a:dk1>
          <a:srgbClr val="003399"/>
        </a:dk1>
        <a:lt1>
          <a:srgbClr val="0D68B0"/>
        </a:lt1>
        <a:dk2>
          <a:srgbClr val="FFFFFF"/>
        </a:dk2>
        <a:lt2>
          <a:srgbClr val="969696"/>
        </a:lt2>
        <a:accent1>
          <a:srgbClr val="969696"/>
        </a:accent1>
        <a:accent2>
          <a:srgbClr val="FFFF99"/>
        </a:accent2>
        <a:accent3>
          <a:srgbClr val="AAB9D4"/>
        </a:accent3>
        <a:accent4>
          <a:srgbClr val="002A82"/>
        </a:accent4>
        <a:accent5>
          <a:srgbClr val="C9C9C9"/>
        </a:accent5>
        <a:accent6>
          <a:srgbClr val="E7E78A"/>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9">
        <a:dk1>
          <a:srgbClr val="969696"/>
        </a:dk1>
        <a:lt1>
          <a:srgbClr val="FFFFFF"/>
        </a:lt1>
        <a:dk2>
          <a:srgbClr val="0D68B0"/>
        </a:dk2>
        <a:lt2>
          <a:srgbClr val="FFFFFF"/>
        </a:lt2>
        <a:accent1>
          <a:srgbClr val="969696"/>
        </a:accent1>
        <a:accent2>
          <a:srgbClr val="FFFF99"/>
        </a:accent2>
        <a:accent3>
          <a:srgbClr val="AAB9D4"/>
        </a:accent3>
        <a:accent4>
          <a:srgbClr val="DADADA"/>
        </a:accent4>
        <a:accent5>
          <a:srgbClr val="C9C9C9"/>
        </a:accent5>
        <a:accent6>
          <a:srgbClr val="E7E78A"/>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0">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1">
        <a:dk1>
          <a:srgbClr val="FFFFFF"/>
        </a:dk1>
        <a:lt1>
          <a:srgbClr val="FFFFFF"/>
        </a:lt1>
        <a:dk2>
          <a:srgbClr val="FFFFFF"/>
        </a:dk2>
        <a:lt2>
          <a:srgbClr val="969696"/>
        </a:lt2>
        <a:accent1>
          <a:srgbClr val="969696"/>
        </a:accent1>
        <a:accent2>
          <a:srgbClr val="0D68B0"/>
        </a:accent2>
        <a:accent3>
          <a:srgbClr val="FFFFFF"/>
        </a:accent3>
        <a:accent4>
          <a:srgbClr val="DADADA"/>
        </a:accent4>
        <a:accent5>
          <a:srgbClr val="C9C9C9"/>
        </a:accent5>
        <a:accent6>
          <a:srgbClr val="0B5E9F"/>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12">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FFFFFF"/>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p:Policy xmlns:p="office.server.policy" id="" local="true">
  <p:Name>Informerande</p:Name>
  <p:Description/>
  <p:Statement/>
  <p:PolicyItems>
    <p:PolicyItem featureId="Microsoft.Office.RecordsManagement.PolicyFeatures.Expiration" staticId="0x010100D7963E0E5B7A40E5AEA07389401D709F007B1238BBD93543428C20870054E92DBF|1214505165" UniqueId="15436f43-43ec-43f4-afa0-3fdfa097cfae">
      <p:Name>Bevarande</p:Name>
      <p:Description>Automatisk schemaläggning av innehåll som ska bearbetas, och utföra en bevarandeåtgärd på innehåll som har nått sitt förfallodatum.</p:Description>
      <p:CustomData>
        <Schedules nextStageId="3" default="true">
          <Schedule type="Default">
            <stages>
              <data stageId="1" recur="true" offset="36" unit="months">
                <formula id="Microsoft.Office.RecordsManagement.PolicyFeatures.Expiration.Formula.BuiltIn">
                  <number>0</number>
                  <property>NLLThinningTime</property>
                  <propertyid>2793489f-7251-475b-a975-480031914936</propertyid>
                  <period>months</period>
                </formula>
                <action type="workflow" id="d9837362-db90-41fe-8d27-3f4e28fd673a"/>
              </data>
              <data stageId="2">
                <formula id="Microsoft.Office.RecordsManagement.PolicyFeatures.Expiration.Formula.BuiltIn">
                  <number>1</number>
                  <property>NLLThinningTime</property>
                  <propertyid>2793489f-7251-475b-a975-480031914936</propertyid>
                  <period>months</period>
                </formula>
                <action type="action" id="Microsoft.Office.RecordsManagement.PolicyFeatures.Expiration.Action.MoveToRecycleBin"/>
              </data>
            </stages>
          </Schedule>
        </Schedules>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Informerande dokument" ma:contentTypeID="0x010100D7963E0E5B7A40E5AEA07389401D709F007B1238BBD93543428C20870054E92DBF0100907CEEA6569A954C976B7824CE75F91F" ma:contentTypeVersion="1901" ma:contentTypeDescription="Informerande dokument" ma:contentTypeScope="" ma:versionID="38065670135242ccc7b4bd0893aa0943">
  <xsd:schema xmlns:xsd="http://www.w3.org/2001/XMLSchema" xmlns:xs="http://www.w3.org/2001/XMLSchema" xmlns:p="http://schemas.microsoft.com/office/2006/metadata/properties" xmlns:ns1="http://schemas.microsoft.com/sharepoint/v3" xmlns:ns2="c7918ce9-5289-4a18-805d-4141408e948c" xmlns:ns3="e1dec489-f745-4ed5-9c00-958a11aea6df" targetNamespace="http://schemas.microsoft.com/office/2006/metadata/properties" ma:root="true" ma:fieldsID="f82f40d26f4026e890d49a7589b54cc0" ns1:_="" ns2:_="" ns3:_="">
    <xsd:import namespace="http://schemas.microsoft.com/sharepoint/v3"/>
    <xsd:import namespace="c7918ce9-5289-4a18-805d-4141408e948c"/>
    <xsd:import namespace="e1dec489-f745-4ed5-9c00-958a11aea6df"/>
    <xsd:element name="properties">
      <xsd:complexType>
        <xsd:sequence>
          <xsd:element name="documentManagement">
            <xsd:complexType>
              <xsd:all>
                <xsd:element ref="ns2:_dlc_DocId" minOccurs="0"/>
                <xsd:element ref="ns2:_dlc_DocIdUrl" minOccurs="0"/>
                <xsd:element ref="ns2:_dlc_DocIdPersistId" minOccurs="0"/>
                <xsd:element ref="ns3:VIS_DocumentId" minOccurs="0"/>
                <xsd:element ref="ns1:NLLStakeholderTaxHTField0" minOccurs="0"/>
                <xsd:element ref="ns2:TaxKeywordTaxHTField" minOccurs="0"/>
                <xsd:element ref="ns3:DocumentStatus" minOccurs="0"/>
                <xsd:element ref="ns1:NLLInformationclass"/>
                <xsd:element ref="ns1:NLLThinningTime" minOccurs="0"/>
                <xsd:element ref="ns3:VISResponsible"/>
                <xsd:element ref="ns1:AnsvarigQuickpart" minOccurs="0"/>
                <xsd:element ref="ns1:NLLDocumentTypeTaxHTField0" minOccurs="0"/>
                <xsd:element ref="ns1:_dlc_Exempt" minOccurs="0"/>
                <xsd:element ref="ns1:_dlc_ExpireDateSaved" minOccurs="0"/>
                <xsd:element ref="ns1:_dlc_ExpireDate" minOccurs="0"/>
                <xsd:element ref="ns1:prdProcessTaxHTField0" minOccurs="0"/>
                <xsd:element ref="ns1:NLLVersion" minOccurs="0"/>
                <xsd:element ref="ns1:NLLModifiedBy" minOccurs="0"/>
                <xsd:element ref="ns1:NLLDocumentIDValue" minOccurs="0"/>
                <xsd:element ref="ns1:NLLPublishingstatus" minOccurs="0"/>
                <xsd:element ref="ns1:NLLDiarienummer" minOccurs="0"/>
                <xsd:element ref="ns1:NLLPublishDate" minOccurs="0"/>
                <xsd:element ref="ns1:NLLInformationCollectionTaxHTField0" minOccurs="0"/>
                <xsd:element ref="ns1:NLLProducerPlaceTaxHTField0" minOccurs="0"/>
                <xsd:element ref="ns1:NLLEstablishedBy"/>
                <xsd:element ref="ns1:NLLEstablishedByQuickpart" minOccurs="0"/>
                <xsd:element ref="ns1:VersionComment" minOccurs="0"/>
                <xsd:element ref="ns1:NLLPublishDateQuickpart" minOccurs="0"/>
                <xsd:element ref="ns1:NLLLockWorkflows" minOccurs="0"/>
                <xsd:element ref="ns1:NLLPublish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LLStakeholderTaxHTField0" ma:index="13" nillable="true" ma:taxonomy="true" ma:internalName="NLLStakeholderTaxHTField0" ma:taxonomyFieldName="NLLStakeholder" ma:displayName="Gäller för verksamhet" ma:fieldId="{fc9b4796-81cc-4809-b89e-b480826c68b7}" ma:taxonomyMulti="true" ma:sspId="39d54842-4abd-4019-b0bf-19e71d696155" ma:termSetId="012a677c-9277-4d4c-83ea-a9768cc27725" ma:anchorId="00000000-0000-0000-0000-000000000000" ma:open="false" ma:isKeyword="false">
      <xsd:complexType>
        <xsd:sequence>
          <xsd:element ref="pc:Terms" minOccurs="0" maxOccurs="1"/>
        </xsd:sequence>
      </xsd:complexType>
    </xsd:element>
    <xsd:element name="NLLInformationclass" ma:index="17" ma:displayName="Informationsklass" ma:internalName="NLLInformationclass">
      <xsd:simpleType>
        <xsd:restriction base="dms:Choice">
          <xsd:enumeration value="Publik"/>
          <xsd:enumeration value="Intern alla"/>
          <xsd:enumeration value="Intern skyddad"/>
        </xsd:restriction>
      </xsd:simpleType>
    </xsd:element>
    <xsd:element name="NLLThinningTime" ma:index="19" nillable="true" ma:displayName="Gallringsfrist" ma:format="DateOnly" ma:hidden="true" ma:internalName="NLLThinningTime">
      <xsd:simpleType>
        <xsd:restriction base="dms:DateTime"/>
      </xsd:simpleType>
    </xsd:element>
    <xsd:element name="AnsvarigQuickpart" ma:index="21" nillable="true" ma:displayName="AnsvarigQuickpart" ma:hidden="true" ma:internalName="AnsvarigQuickpart">
      <xsd:simpleType>
        <xsd:restriction base="dms:Text"/>
      </xsd:simpleType>
    </xsd:element>
    <xsd:element name="NLLDocumentTypeTaxHTField0" ma:index="23" ma:taxonomy="true" ma:internalName="NLLDocumentTypeTaxHTField0" ma:taxonomyFieldName="NLLDocumentType" ma:displayName="Dokumenttyp" ma:fieldId="{38578a5b-744a-40d6-84e1-ab48bc8b5a57}" ma:sspId="39d54842-4abd-4019-b0bf-19e71d696155" ma:termSetId="52dfd850-14dd-4e84-a867-57b1223f01ac" ma:anchorId="00000000-0000-0000-0000-000000000000" ma:open="false" ma:isKeyword="false">
      <xsd:complexType>
        <xsd:sequence>
          <xsd:element ref="pc:Terms" minOccurs="0" maxOccurs="1"/>
        </xsd:sequence>
      </xsd:complexType>
    </xsd:element>
    <xsd:element name="_dlc_Exempt" ma:index="24" nillable="true" ma:displayName="Undanta från princip" ma:hidden="true" ma:internalName="_dlc_Exempt" ma:readOnly="true">
      <xsd:simpleType>
        <xsd:restriction base="dms:Unknown"/>
      </xsd:simpleType>
    </xsd:element>
    <xsd:element name="_dlc_ExpireDateSaved" ma:index="25" nillable="true" ma:displayName="Originalförfallodag" ma:hidden="true" ma:internalName="_dlc_ExpireDateSaved" ma:readOnly="true">
      <xsd:simpleType>
        <xsd:restriction base="dms:DateTime"/>
      </xsd:simpleType>
    </xsd:element>
    <xsd:element name="_dlc_ExpireDate" ma:index="26" nillable="true" ma:displayName="Förfallodatum" ma:description="" ma:hidden="true" ma:indexed="true" ma:internalName="_dlc_ExpireDate" ma:readOnly="true">
      <xsd:simpleType>
        <xsd:restriction base="dms:DateTime"/>
      </xsd:simpleType>
    </xsd:element>
    <xsd:element name="prdProcessTaxHTField0" ma:index="27" nillable="true" ma:taxonomy="true" ma:internalName="prdProcessTaxHTField0" ma:taxonomyFieldName="prdProcess" ma:displayName="Process" ma:fieldId="{7458416b-87c5-4f2a-97ed-9ee5dd1e516d}" ma:taxonomyMulti="true" ma:sspId="39d54842-4abd-4019-b0bf-19e71d696155" ma:termSetId="747d8a4a-b066-47e6-b826-8f1c93ac4001" ma:anchorId="00000000-0000-0000-0000-000000000000" ma:open="false" ma:isKeyword="false">
      <xsd:complexType>
        <xsd:sequence>
          <xsd:element ref="pc:Terms" minOccurs="0" maxOccurs="1"/>
        </xsd:sequence>
      </xsd:complexType>
    </xsd:element>
    <xsd:element name="NLLVersion" ma:index="28" nillable="true" ma:displayName="Version" ma:internalName="NLLVersion" ma:readOnly="false">
      <xsd:simpleType>
        <xsd:restriction base="dms:Text"/>
      </xsd:simpleType>
    </xsd:element>
    <xsd:element name="NLLModifiedBy" ma:index="29" nillable="true" ma:displayName="Upprättad av" ma:hidden="true" ma:internalName="NLLModifiedBy">
      <xsd:simpleType>
        <xsd:restriction base="dms:Text"/>
      </xsd:simpleType>
    </xsd:element>
    <xsd:element name="NLLDocumentIDValue" ma:index="30" nillable="true" ma:displayName="Dokument-Id Värde" ma:hidden="true" ma:internalName="NLLDocumentIDValue">
      <xsd:simpleType>
        <xsd:restriction base="dms:Text"/>
      </xsd:simpleType>
    </xsd:element>
    <xsd:element name="NLLPublishingstatus" ma:index="31" nillable="true" ma:displayName="Publiceringsstatus" ma:internalName="NLLPublishingstatus" ma:readOnly="false">
      <xsd:simpleType>
        <xsd:restriction base="dms:Choice">
          <xsd:enumeration value="Ej Publicerad"/>
          <xsd:enumeration value="Publicerad"/>
          <xsd:enumeration value="Avpublicerad"/>
          <xsd:enumeration value="Revidering krävs"/>
          <xsd:enumeration value="Revidering pågår"/>
        </xsd:restriction>
      </xsd:simpleType>
    </xsd:element>
    <xsd:element name="NLLDiarienummer" ma:index="32" nillable="true" ma:displayName="Diarienummer" ma:description="" ma:internalName="NLLDiarienummer" ma:readOnly="false">
      <xsd:simpleType>
        <xsd:restriction base="dms:Text"/>
      </xsd:simpleType>
    </xsd:element>
    <xsd:element name="NLLPublishDate" ma:index="34" nillable="true" ma:displayName="Publiceringsdatum" ma:format="DateOnly" ma:hidden="true" ma:internalName="NLLPublishDate">
      <xsd:simpleType>
        <xsd:restriction base="dms:DateTime"/>
      </xsd:simpleType>
    </xsd:element>
    <xsd:element name="NLLInformationCollectionTaxHTField0" ma:index="35" nillable="true" ma:taxonomy="true" ma:internalName="NLLInformationCollectionTaxHTField0" ma:taxonomyFieldName="NLLInformationCollection" ma:displayName="Informationssamling" ma:fieldId="{5965f86f-d738-4017-88d8-24d6ef34a791}" ma:taxonomyMulti="true" ma:sspId="39d54842-4abd-4019-b0bf-19e71d696155" ma:termSetId="60e00f7a-77a4-4c71-b63e-bae2eb97b373" ma:anchorId="00000000-0000-0000-0000-000000000000" ma:open="false" ma:isKeyword="false">
      <xsd:complexType>
        <xsd:sequence>
          <xsd:element ref="pc:Terms" minOccurs="0" maxOccurs="1"/>
        </xsd:sequence>
      </xsd:complexType>
    </xsd:element>
    <xsd:element name="NLLProducerPlaceTaxHTField0" ma:index="37" nillable="true" ma:taxonomy="true" ma:internalName="NLLProducerPlaceTaxHTField0" ma:taxonomyFieldName="NLLProducerPlace" ma:displayName="Producentplats" ma:fieldId="{e174ebea-294d-44bc-9c09-0f97f1197811}" ma:sspId="39d54842-4abd-4019-b0bf-19e71d696155" ma:termSetId="45f1cc5b-3028-4a82-8c90-ecfb5e2e8603" ma:anchorId="00000000-0000-0000-0000-000000000000" ma:open="false" ma:isKeyword="false">
      <xsd:complexType>
        <xsd:sequence>
          <xsd:element ref="pc:Terms" minOccurs="0" maxOccurs="1"/>
        </xsd:sequence>
      </xsd:complexType>
    </xsd:element>
    <xsd:element name="NLLEstablishedBy" ma:index="38" ma:displayName="Upprättad av" ma:list="UserInfo" ma:SharePointGroup="0" ma:internalName="NLLEstablished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NLLEstablishedByQuickpart" ma:index="39" nillable="true" ma:displayName="Upprättad av Quickpart" ma:hidden="true" ma:internalName="NLLEstablishedByQuickpart">
      <xsd:simpleType>
        <xsd:restriction base="dms:Text"/>
      </xsd:simpleType>
    </xsd:element>
    <xsd:element name="VersionComment" ma:index="40" nillable="true" ma:displayName="Versionskommentar" ma:hidden="true" ma:internalName="VersionComment" ma:readOnly="false">
      <xsd:simpleType>
        <xsd:restriction base="dms:Text"/>
      </xsd:simpleType>
    </xsd:element>
    <xsd:element name="NLLPublishDateQuickpart" ma:index="41" nillable="true" ma:displayName="Publiceringsdatum Quickpart" ma:hidden="true" ma:internalName="NLLPublishDateQuickpart">
      <xsd:simpleType>
        <xsd:restriction base="dms:Text"/>
      </xsd:simpleType>
    </xsd:element>
    <xsd:element name="NLLLockWorkflows" ma:index="42" nillable="true" ma:displayName="ArbetsflödeKörs" ma:default="0" ma:hidden="true" ma:internalName="NLLLockWorkflows">
      <xsd:simpleType>
        <xsd:restriction base="dms:Boolean"/>
      </xsd:simpleType>
    </xsd:element>
    <xsd:element name="NLLPublished" ma:index="43" nillable="true" ma:displayName="Publicerad" ma:hidden="true" ma:internalName="NLLPublishe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918ce9-5289-4a18-805d-4141408e948c"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para ID" ma:description="Behåll ID vid tillägg."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NLL-Nyckelord" ma:fieldId="{23f27201-bee3-471e-b2e7-b64fd8b7ca38}" ma:taxonomyMulti="true" ma:sspId="39d54842-4abd-4019-b0bf-19e71d696155"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ec489-f745-4ed5-9c00-958a11aea6df" elementFormDefault="qualified">
    <xsd:import namespace="http://schemas.microsoft.com/office/2006/documentManagement/types"/>
    <xsd:import namespace="http://schemas.microsoft.com/office/infopath/2007/PartnerControls"/>
    <xsd:element name="VIS_DocumentId" ma:index="12" nillable="true" ma:displayName="Producentplats ID" ma:hidden="true" ma:internalName="VIS_Document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Status" ma:index="16" nillable="true" ma:displayName="Dokumentstatus" ma:hidden="true" ma:internalName="Dokumentstatus"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VISResponsible" ma:index="20" ma:displayName="Ansvarig" ma:list="UserInfo" ma:internalName="VISResponsible" ma:readOnly="fals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NLLPublishDate xmlns="http://schemas.microsoft.com/sharepoint/v3">2023-02-28T23:00:00+00:00</NLLPublishDate>
    <NLLPublished xmlns="http://schemas.microsoft.com/sharepoint/v3" xsi:nil="true"/>
    <NLLPublishingstatus xmlns="http://schemas.microsoft.com/sharepoint/v3">Publicerad</NLLPublishingstatus>
    <NLLDocumentIDValue xmlns="http://schemas.microsoft.com/sharepoint/v3">ARBGRP743-268216389-189</NLLDocumentIDValue>
    <NLLThinningTime xmlns="http://schemas.microsoft.com/sharepoint/v3">2026-02-28T23:00:00+00:00</NLLThinningTime>
    <NLLPublishDateQuickpart xmlns="http://schemas.microsoft.com/sharepoint/v3">2023-03-01</NLLPublishDateQuickpart>
    <NLLInformationCollectionTaxHTField0 xmlns="http://schemas.microsoft.com/sharepoint/v3">
      <Terms xmlns="http://schemas.microsoft.com/office/infopath/2007/PartnerControls"/>
    </NLLInformationCollectionTaxHTField0>
    <NLLLockWorkflows xmlns="http://schemas.microsoft.com/sharepoint/v3">false</NLLLockWorkflows>
    <NLLEstablishedByQuickpart xmlns="http://schemas.microsoft.com/sharepoint/v3">Sandra Sikblad</NLLEstablishedByQuickpart>
    <prdProcessTaxHTField0 xmlns="http://schemas.microsoft.com/sharepoint/v3">
      <Terms xmlns="http://schemas.microsoft.com/office/infopath/2007/PartnerControls"/>
    </prdProcessTaxHTField0>
    <AnsvarigQuickpart xmlns="http://schemas.microsoft.com/sharepoint/v3">Anneli Granberg</AnsvarigQuickpart>
    <NLLEstablishedBy xmlns="http://schemas.microsoft.com/sharepoint/v3">
      <UserInfo>
        <DisplayName>Sandra Sikblad</DisplayName>
        <AccountId>139</AccountId>
        <AccountType/>
      </UserInfo>
    </NLLEstablishedBy>
    <NLLStakeholderTaxHTField0 xmlns="http://schemas.microsoft.com/sharepoint/v3">
      <Terms xmlns="http://schemas.microsoft.com/office/infopath/2007/PartnerControls"/>
    </NLLStakeholderTaxHTField0>
    <NLLDocumentTypeTaxHTField0 xmlns="http://schemas.microsoft.com/sharepoint/v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981e6eac-a633-4de2-91a2-d5e48e1c0d00</TermId>
        </TermInfo>
      </Terms>
    </NLLDocumentTypeTaxHTField0>
    <NLLVersion xmlns="http://schemas.microsoft.com/sharepoint/v3">4.0</NLLVersion>
    <NLLInformationclass xmlns="http://schemas.microsoft.com/sharepoint/v3">Publik</NLLInformationclass>
    <NLLModifiedBy xmlns="http://schemas.microsoft.com/sharepoint/v3">Åsa Åström</NLLModifiedBy>
    <NLLProducerPlaceTaxHTField0 xmlns="http://schemas.microsoft.com/sharepoint/v3">
      <Terms xmlns="http://schemas.microsoft.com/office/infopath/2007/PartnerControls">
        <TermInfo xmlns="http://schemas.microsoft.com/office/infopath/2007/PartnerControls">
          <TermName xmlns="http://schemas.microsoft.com/office/infopath/2007/PartnerControls">Länsstyrgrupp</TermName>
          <TermId xmlns="http://schemas.microsoft.com/office/infopath/2007/PartnerControls">40c9582e-9040-4ee0-a5ab-267ced39ceea</TermId>
        </TermInfo>
      </Terms>
    </NLLProducerPlaceTaxHTField0>
    <VersionComment xmlns="http://schemas.microsoft.com/sharepoint/v3">ompubliceras</VersionComment>
    <NLLDiarienummer xmlns="http://schemas.microsoft.com/sharepoint/v3" xsi:nil="true"/>
    <TaxKeywordTaxHTField xmlns="c7918ce9-5289-4a18-805d-4141408e948c">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73a69b28-49f4-4b67-8842-dcaf068486b8</TermId>
        </TermInfo>
        <TermInfo xmlns="http://schemas.microsoft.com/office/infopath/2007/PartnerControls">
          <TermName xmlns="http://schemas.microsoft.com/office/infopath/2007/PartnerControls">bilaga</TermName>
          <TermId xmlns="http://schemas.microsoft.com/office/infopath/2007/PartnerControls">09e5e4fc-28b8-4ab6-9df1-18814299f0ed</TermId>
        </TermInfo>
        <TermInfo xmlns="http://schemas.microsoft.com/office/infopath/2007/PartnerControls">
          <TermName xmlns="http://schemas.microsoft.com/office/infopath/2007/PartnerControls">LSG</TermName>
          <TermId xmlns="http://schemas.microsoft.com/office/infopath/2007/PartnerControls">ba7f548d-7cc9-4dc7-aa8a-c5f8cc10d00e</TermId>
        </TermInfo>
        <TermInfo xmlns="http://schemas.microsoft.com/office/infopath/2007/PartnerControls">
          <TermName xmlns="http://schemas.microsoft.com/office/infopath/2007/PartnerControls">200131</TermName>
          <TermId xmlns="http://schemas.microsoft.com/office/infopath/2007/PartnerControls">4b35871b-d32a-4282-b1cf-8273bf39873a</TermId>
        </TermInfo>
      </Terms>
    </TaxKeywordTaxHTField>
    <_dlc_DocId xmlns="c7918ce9-5289-4a18-805d-4141408e948c">ARBGRP743-268216389-189</_dlc_DocId>
    <_dlc_DocIdUrl xmlns="c7918ce9-5289-4a18-805d-4141408e948c">
      <Url>http://spportal.extvis.local/process/administrativ/_layouts/15/DocIdRedir.aspx?ID=ARBGRP743-268216389-189</Url>
      <Description>ARBGRP743-268216389-189</Description>
    </_dlc_DocIdUrl>
    <_dlc_DocIdPersistId xmlns="c7918ce9-5289-4a18-805d-4141408e948c">true</_dlc_DocIdPersistId>
    <_dlc_ExpireDateSaved xmlns="http://schemas.microsoft.com/sharepoint/v3" xsi:nil="true"/>
    <_dlc_ExpireDate xmlns="http://schemas.microsoft.com/sharepoint/v3" xsi:nil="true"/>
    <VIS_DocumentId xmlns="e1dec489-f745-4ed5-9c00-958a11aea6df">
      <Url>https://samarbeta.nll.se/producentplats/lansstyrgrupp/_layouts/15/DocIdRedir.aspx?ID=ARBGRP743-268216389-189</Url>
      <Description>ARBGRP743-268216389-189</Description>
    </VIS_DocumentId>
    <VISResponsible xmlns="e1dec489-f745-4ed5-9c00-958a11aea6df">
      <UserInfo>
        <DisplayName>Anneli Granberg</DisplayName>
        <AccountId>14</AccountId>
        <AccountType/>
      </UserInfo>
    </VISResponsible>
    <DocumentStatus xmlns="e1dec489-f745-4ed5-9c00-958a11aea6df">
      <Url>https://samarbeta.nll.se/producentplats/lansstyrgrupp/_layouts/15/wrkstat.aspx?List=9a9a6252-6fd0-4333-8306-f1e7c6ba4dfa&amp;WorkflowInstanceName=1b56c846-cee3-40d4-a265-ed7b1dd0f148</Url>
      <Description>Publicerad</Description>
    </DocumentStatus>
    <_dlc_Exempt xmlns="http://schemas.microsoft.com/sharepoint/v3">false</_dlc_Exempt>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2B9039-DC9F-4589-8378-D817A5408248}"/>
</file>

<file path=customXml/itemProps2.xml><?xml version="1.0" encoding="utf-8"?>
<ds:datastoreItem xmlns:ds="http://schemas.openxmlformats.org/officeDocument/2006/customXml" ds:itemID="{8FB4C8E0-37D9-46C5-BA2B-16D1BAC43F34}"/>
</file>

<file path=customXml/itemProps3.xml><?xml version="1.0" encoding="utf-8"?>
<ds:datastoreItem xmlns:ds="http://schemas.openxmlformats.org/officeDocument/2006/customXml" ds:itemID="{D8FB8B2D-BA91-4DF3-83CC-C633D9986F4D}"/>
</file>

<file path=customXml/itemProps4.xml><?xml version="1.0" encoding="utf-8"?>
<ds:datastoreItem xmlns:ds="http://schemas.openxmlformats.org/officeDocument/2006/customXml" ds:itemID="{00ADCDC0-7C5B-4C99-B106-11B457D55EB4}"/>
</file>

<file path=customXml/itemProps5.xml><?xml version="1.0" encoding="utf-8"?>
<ds:datastoreItem xmlns:ds="http://schemas.openxmlformats.org/officeDocument/2006/customXml" ds:itemID="{1054A632-645B-4457-9E33-0864B12FB44D}"/>
</file>

<file path=docProps/app.xml><?xml version="1.0" encoding="utf-8"?>
<Properties xmlns="http://schemas.openxmlformats.org/officeDocument/2006/extended-properties" xmlns:vt="http://schemas.openxmlformats.org/officeDocument/2006/docPropsVTypes">
  <Template>Region Norrbotten_vit</Template>
  <TotalTime>2048</TotalTime>
  <Words>1400</Words>
  <Application>Microsoft Office PowerPoint</Application>
  <PresentationFormat>Bildspel på skärmen (16:9)</PresentationFormat>
  <Paragraphs>113</Paragraphs>
  <Slides>10</Slides>
  <Notes>8</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10</vt:i4>
      </vt:variant>
    </vt:vector>
  </HeadingPairs>
  <TitlesOfParts>
    <vt:vector size="14" baseType="lpstr">
      <vt:lpstr>Arial</vt:lpstr>
      <vt:lpstr>Calibri</vt:lpstr>
      <vt:lpstr>Wingdings</vt:lpstr>
      <vt:lpstr>Region Norrbotten_vit</vt:lpstr>
      <vt:lpstr>Skolbarns hälsa och levnadsvanor i Norrbotten 2018/2019</vt:lpstr>
      <vt:lpstr>Om undersökningen</vt:lpstr>
      <vt:lpstr>PowerPoint-presentation</vt:lpstr>
      <vt:lpstr>PowerPoint-presentation</vt:lpstr>
      <vt:lpstr>PowerPoint-presentation</vt:lpstr>
      <vt:lpstr>PowerPoint-presentation</vt:lpstr>
      <vt:lpstr>PowerPoint-presentation</vt:lpstr>
      <vt:lpstr>Rekommendationer</vt:lpstr>
      <vt:lpstr>Hur nyttja Hälsosamtalen i Folkhälsoperspektiv </vt:lpstr>
      <vt:lpstr>Tack!</vt:lpstr>
    </vt:vector>
  </TitlesOfParts>
  <Company>Region Norrbotten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Bilaga länsstyrgruppen 200131 - Skolbarns hälsa och levnadsvanor i Norrbotten 2018-2019</dc:title>
  <dc:creator>Joanna Hansson</dc:creator>
  <cp:keywords>bilaga; LSG; 200131; 2020</cp:keywords>
  <cp:lastModifiedBy>Annica Henriksson</cp:lastModifiedBy>
  <cp:revision>79</cp:revision>
  <cp:lastPrinted>2019-12-17T12:08:53Z</cp:lastPrinted>
  <dcterms:created xsi:type="dcterms:W3CDTF">2019-11-08T14:07:32Z</dcterms:created>
  <dcterms:modified xsi:type="dcterms:W3CDTF">2020-01-30T15:48:10Z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0x010100D7963E0E5B7A40E5AEA07389401D709F007B1238BBD93543428C20870054E92DBF0100907CEEA6569A954C976B7824CE75F91F</vt:lpwstr>
  </property>
  <property fmtid="{D5CDD505-2E9C-101B-9397-08002B2CF9AE}" pid="3" name="TaxKeyword">
    <vt:lpwstr>8747;#2020|73a69b28-49f4-4b67-8842-dcaf068486b8;#5037;#bilaga|09e5e4fc-28b8-4ab6-9df1-18814299f0ed;#7815;#LSG|ba7f548d-7cc9-4dc7-aa8a-c5f8cc10d00e;#9283;#200131|4b35871b-d32a-4282-b1cf-8273bf39873a</vt:lpwstr>
  </property>
  <property fmtid="{D5CDD505-2E9C-101B-9397-08002B2CF9AE}" pid="4" name="CareActionCodeSurgical">
    <vt:lpwstr/>
  </property>
  <property fmtid="{D5CDD505-2E9C-101B-9397-08002B2CF9AE}" pid="5" name="NLLProducerPlace">
    <vt:lpwstr>7816;#Länsstyrgrupp|40c9582e-9040-4ee0-a5ab-267ced39ceea</vt:lpwstr>
  </property>
  <property fmtid="{D5CDD505-2E9C-101B-9397-08002B2CF9AE}" pid="6" name="NLLApprovedByQuickPart">
    <vt:lpwstr/>
  </property>
  <property fmtid="{D5CDD505-2E9C-101B-9397-08002B2CF9AE}" pid="7" name="NLLInformationCollection">
    <vt:lpwstr/>
  </property>
  <property fmtid="{D5CDD505-2E9C-101B-9397-08002B2CF9AE}" pid="8" name="NLLProjectDescription">
    <vt:lpwstr/>
  </property>
  <property fmtid="{D5CDD505-2E9C-101B-9397-08002B2CF9AE}" pid="9" name="PsychiatricCodeTaxHTField0">
    <vt:lpwstr/>
  </property>
  <property fmtid="{D5CDD505-2E9C-101B-9397-08002B2CF9AE}" pid="10" name="NLLStakeholder">
    <vt:lpwstr/>
  </property>
  <property fmtid="{D5CDD505-2E9C-101B-9397-08002B2CF9AE}" pid="11" name="TLVCodeDiagnosisTaxHTField0">
    <vt:lpwstr/>
  </property>
  <property fmtid="{D5CDD505-2E9C-101B-9397-08002B2CF9AE}" pid="12" name="NPUCode">
    <vt:lpwstr/>
  </property>
  <property fmtid="{D5CDD505-2E9C-101B-9397-08002B2CF9AE}" pid="13" name="NLLClosureDate">
    <vt:lpwstr/>
  </property>
  <property fmtid="{D5CDD505-2E9C-101B-9397-08002B2CF9AE}" pid="14" name="NLLProducerplaceID">
    <vt:lpwstr/>
  </property>
  <property fmtid="{D5CDD505-2E9C-101B-9397-08002B2CF9AE}" pid="15" name="NLLPublishedTemplate">
    <vt:lpwstr/>
  </property>
  <property fmtid="{D5CDD505-2E9C-101B-9397-08002B2CF9AE}" pid="16" name="NLLWFComment">
    <vt:lpwstr/>
  </property>
  <property fmtid="{D5CDD505-2E9C-101B-9397-08002B2CF9AE}" pid="17" name="NLLPTCName">
    <vt:lpwstr/>
  </property>
  <property fmtid="{D5CDD505-2E9C-101B-9397-08002B2CF9AE}" pid="18" name="SpecialtyTaxHTField0">
    <vt:lpwstr/>
  </property>
  <property fmtid="{D5CDD505-2E9C-101B-9397-08002B2CF9AE}" pid="19" name="CareActionCodeNonSurgical">
    <vt:lpwstr/>
  </property>
  <property fmtid="{D5CDD505-2E9C-101B-9397-08002B2CF9AE}" pid="20" name="AnalysisNameTaxHTField0">
    <vt:lpwstr/>
  </property>
  <property fmtid="{D5CDD505-2E9C-101B-9397-08002B2CF9AE}" pid="21" name="Specialty">
    <vt:lpwstr/>
  </property>
  <property fmtid="{D5CDD505-2E9C-101B-9397-08002B2CF9AE}" pid="22" name="NLLProjectUrl">
    <vt:lpwstr/>
  </property>
  <property fmtid="{D5CDD505-2E9C-101B-9397-08002B2CF9AE}" pid="23" name="NLLSteeringGroup">
    <vt:lpwstr/>
  </property>
  <property fmtid="{D5CDD505-2E9C-101B-9397-08002B2CF9AE}" pid="24" name="NLLMeetingTypeTaxHTField0">
    <vt:lpwstr/>
  </property>
  <property fmtid="{D5CDD505-2E9C-101B-9397-08002B2CF9AE}" pid="25" name="NLLTemplateStatus">
    <vt:lpwstr/>
  </property>
  <property fmtid="{D5CDD505-2E9C-101B-9397-08002B2CF9AE}" pid="26" name="CareActionCodeSurgicalTaxHTField0">
    <vt:lpwstr/>
  </property>
  <property fmtid="{D5CDD505-2E9C-101B-9397-08002B2CF9AE}" pid="27" name="PharmaceuticalCodeTaxHTField0">
    <vt:lpwstr/>
  </property>
  <property fmtid="{D5CDD505-2E9C-101B-9397-08002B2CF9AE}" pid="28" name="NLLProjectLeader">
    <vt:lpwstr/>
  </property>
  <property fmtid="{D5CDD505-2E9C-101B-9397-08002B2CF9AE}" pid="29" name="NLLDecisionLevelManagedTaxHTField0">
    <vt:lpwstr/>
  </property>
  <property fmtid="{D5CDD505-2E9C-101B-9397-08002B2CF9AE}" pid="32" name="NLLDefaultTemplate">
    <vt:lpwstr/>
  </property>
  <property fmtid="{D5CDD505-2E9C-101B-9397-08002B2CF9AE}" pid="33" name="NLLProjectVisitor">
    <vt:lpwstr/>
  </property>
  <property fmtid="{D5CDD505-2E9C-101B-9397-08002B2CF9AE}" pid="34" name="NLLApprovedBy">
    <vt:lpwstr/>
  </property>
  <property fmtid="{D5CDD505-2E9C-101B-9397-08002B2CF9AE}" pid="35" name="NLLDecisionLevelManaged">
    <vt:lpwstr/>
  </property>
  <property fmtid="{D5CDD505-2E9C-101B-9397-08002B2CF9AE}" pid="36" name="CompulsoryAction">
    <vt:lpwstr/>
  </property>
  <property fmtid="{D5CDD505-2E9C-101B-9397-08002B2CF9AE}" pid="37" name="NLLProjectDivisionTaxHTField0">
    <vt:lpwstr/>
  </property>
  <property fmtid="{D5CDD505-2E9C-101B-9397-08002B2CF9AE}" pid="38" name="ICD10CodeTaxHTField0">
    <vt:lpwstr/>
  </property>
  <property fmtid="{D5CDD505-2E9C-101B-9397-08002B2CF9AE}" pid="39" name="Godkänn dokument">
    <vt:lpwstr>, </vt:lpwstr>
  </property>
  <property fmtid="{D5CDD505-2E9C-101B-9397-08002B2CF9AE}" pid="40" name="NLLProjectOwner">
    <vt:lpwstr/>
  </property>
  <property fmtid="{D5CDD505-2E9C-101B-9397-08002B2CF9AE}" pid="41" name="NPUCodeTaxHTField0">
    <vt:lpwstr/>
  </property>
  <property fmtid="{D5CDD505-2E9C-101B-9397-08002B2CF9AE}" pid="42" name="NLLTemplateFolderDescription">
    <vt:lpwstr/>
  </property>
  <property fmtid="{D5CDD505-2E9C-101B-9397-08002B2CF9AE}" pid="43" name="TLVCodeAction">
    <vt:lpwstr/>
  </property>
  <property fmtid="{D5CDD505-2E9C-101B-9397-08002B2CF9AE}" pid="44" name="RadiologicalCode">
    <vt:lpwstr/>
  </property>
  <property fmtid="{D5CDD505-2E9C-101B-9397-08002B2CF9AE}" pid="45" name="References">
    <vt:lpwstr/>
  </property>
  <property fmtid="{D5CDD505-2E9C-101B-9397-08002B2CF9AE}" pid="46" name="prdProcess">
    <vt:lpwstr/>
  </property>
  <property fmtid="{D5CDD505-2E9C-101B-9397-08002B2CF9AE}" pid="47" name="NLLProjectOrderStatus">
    <vt:lpwstr/>
  </property>
  <property fmtid="{D5CDD505-2E9C-101B-9397-08002B2CF9AE}" pid="49" name="NLLReferenceGroup">
    <vt:lpwstr/>
  </property>
  <property fmtid="{D5CDD505-2E9C-101B-9397-08002B2CF9AE}" pid="50" name="TLVCodeDiagnosis">
    <vt:lpwstr/>
  </property>
  <property fmtid="{D5CDD505-2E9C-101B-9397-08002B2CF9AE}" pid="51" name="PharmaceuticalCode">
    <vt:lpwstr/>
  </property>
  <property fmtid="{D5CDD505-2E9C-101B-9397-08002B2CF9AE}" pid="52" name="NLLInitiationDate">
    <vt:lpwstr/>
  </property>
  <property fmtid="{D5CDD505-2E9C-101B-9397-08002B2CF9AE}" pid="54" name="ReferencesTaxHTField0">
    <vt:lpwstr/>
  </property>
  <property fmtid="{D5CDD505-2E9C-101B-9397-08002B2CF9AE}" pid="55" name="NLLWindingUpDate">
    <vt:lpwstr/>
  </property>
  <property fmtid="{D5CDD505-2E9C-101B-9397-08002B2CF9AE}" pid="56" name="TLVCodeActionTaxHTField0">
    <vt:lpwstr/>
  </property>
  <property fmtid="{D5CDD505-2E9C-101B-9397-08002B2CF9AE}" pid="57" name="NLLProjectNr">
    <vt:lpwstr/>
  </property>
  <property fmtid="{D5CDD505-2E9C-101B-9397-08002B2CF9AE}" pid="58" name="Granska dokument">
    <vt:lpwstr>, </vt:lpwstr>
  </property>
  <property fmtid="{D5CDD505-2E9C-101B-9397-08002B2CF9AE}" pid="59" name="NLLProjectTypeTaxHTField0">
    <vt:lpwstr/>
  </property>
  <property fmtid="{D5CDD505-2E9C-101B-9397-08002B2CF9AE}" pid="60" name="NLLPTCProcessTeam">
    <vt:lpwstr/>
  </property>
  <property fmtid="{D5CDD505-2E9C-101B-9397-08002B2CF9AE}" pid="61" name="RadiologicalCodeTaxHTField0">
    <vt:lpwstr/>
  </property>
  <property fmtid="{D5CDD505-2E9C-101B-9397-08002B2CF9AE}" pid="62" name="NLLImplementationDate">
    <vt:lpwstr/>
  </property>
  <property fmtid="{D5CDD505-2E9C-101B-9397-08002B2CF9AE}" pid="63" name="NLLProjectDivision">
    <vt:lpwstr/>
  </property>
  <property fmtid="{D5CDD505-2E9C-101B-9397-08002B2CF9AE}" pid="64" name="PsychiatricCode">
    <vt:lpwstr/>
  </property>
  <property fmtid="{D5CDD505-2E9C-101B-9397-08002B2CF9AE}" pid="65" name="Publicera dokument">
    <vt:lpwstr>, </vt:lpwstr>
  </property>
  <property fmtid="{D5CDD505-2E9C-101B-9397-08002B2CF9AE}" pid="66" name="NLLProjectType">
    <vt:lpwstr/>
  </property>
  <property fmtid="{D5CDD505-2E9C-101B-9397-08002B2CF9AE}" pid="67" name="AnalysisName">
    <vt:lpwstr/>
  </property>
  <property fmtid="{D5CDD505-2E9C-101B-9397-08002B2CF9AE}" pid="68" name="NLLMtptCodeTaxHTField0">
    <vt:lpwstr/>
  </property>
  <property fmtid="{D5CDD505-2E9C-101B-9397-08002B2CF9AE}" pid="69" name="NLLLatestProjectTrackingDate">
    <vt:lpwstr/>
  </property>
  <property fmtid="{D5CDD505-2E9C-101B-9397-08002B2CF9AE}" pid="70" name="NLLDocumentType">
    <vt:lpwstr>1021;#Presentation|981e6eac-a633-4de2-91a2-d5e48e1c0d00</vt:lpwstr>
  </property>
  <property fmtid="{D5CDD505-2E9C-101B-9397-08002B2CF9AE}" pid="71" name="NLLProjectTypeText">
    <vt:lpwstr/>
  </property>
  <property fmtid="{D5CDD505-2E9C-101B-9397-08002B2CF9AE}" pid="72" name="NLLEstablishingDate">
    <vt:lpwstr/>
  </property>
  <property fmtid="{D5CDD505-2E9C-101B-9397-08002B2CF9AE}" pid="73" name="NLLProjectMember">
    <vt:lpwstr/>
  </property>
  <property fmtid="{D5CDD505-2E9C-101B-9397-08002B2CF9AE}" pid="74" name="NLLProcessTeamLookup">
    <vt:lpwstr/>
  </property>
  <property fmtid="{D5CDD505-2E9C-101B-9397-08002B2CF9AE}" pid="75" name="CareActionCodeNonSurgicalTaxHTField0">
    <vt:lpwstr/>
  </property>
  <property fmtid="{D5CDD505-2E9C-101B-9397-08002B2CF9AE}" pid="76" name="CompulsoryActionTaxHTField0">
    <vt:lpwstr/>
  </property>
  <property fmtid="{D5CDD505-2E9C-101B-9397-08002B2CF9AE}" pid="77" name="NLLMeetingType">
    <vt:lpwstr/>
  </property>
  <property fmtid="{D5CDD505-2E9C-101B-9397-08002B2CF9AE}" pid="78" name="NLLProjectLeaderDiv">
    <vt:lpwstr/>
  </property>
  <property fmtid="{D5CDD505-2E9C-101B-9397-08002B2CF9AE}" pid="79" name="NLLProjectName">
    <vt:lpwstr/>
  </property>
  <property fmtid="{D5CDD505-2E9C-101B-9397-08002B2CF9AE}" pid="81" name="NLLMtptCode">
    <vt:lpwstr/>
  </property>
  <property fmtid="{D5CDD505-2E9C-101B-9397-08002B2CF9AE}" pid="82" name="ICD10Code">
    <vt:lpwstr/>
  </property>
  <property fmtid="{D5CDD505-2E9C-101B-9397-08002B2CF9AE}" pid="83" name="NLLProjectStatus">
    <vt:lpwstr/>
  </property>
  <property fmtid="{D5CDD505-2E9C-101B-9397-08002B2CF9AE}" pid="84" name="_dlc_policyId">
    <vt:lpwstr>/producentplats/lansstyrgrupp/Dokument/Informerande</vt:lpwstr>
  </property>
  <property fmtid="{D5CDD505-2E9C-101B-9397-08002B2CF9AE}" pid="87" name="ItemRetentionFormula">
    <vt:lpwstr/>
  </property>
  <property fmtid="{D5CDD505-2E9C-101B-9397-08002B2CF9AE}" pid="89" name="_dlc_DocIdItemGuid">
    <vt:lpwstr>947e81ec-5bfb-4d51-93a9-c6dcca6932a0</vt:lpwstr>
  </property>
  <property fmtid="{D5CDD505-2E9C-101B-9397-08002B2CF9AE}" pid="91" name="TaxCatchAll">
    <vt:lpwstr>7816;#Länsstyrgrupp|40c9582e-9040-4ee0-a5ab-267ced39ceea;#7815;#LSG;#8747;#2020;#5037;#bilaga;#1021;#Presentation|981e6eac-a633-4de2-91a2-d5e48e1c0d00;#9283;#200131</vt:lpwstr>
  </property>
  <property fmtid="{D5CDD505-2E9C-101B-9397-08002B2CF9AE}" pid="93" name="_dlc_ItemStageId">
    <vt:lpwstr/>
  </property>
  <property fmtid="{D5CDD505-2E9C-101B-9397-08002B2CF9AE}" pid="94" name="Order">
    <vt:r8>2420200</vt:r8>
  </property>
  <property fmtid="{D5CDD505-2E9C-101B-9397-08002B2CF9AE}" pid="95" name="xd_ProgID">
    <vt:lpwstr/>
  </property>
  <property fmtid="{D5CDD505-2E9C-101B-9397-08002B2CF9AE}" pid="96" name="_SourceUrl">
    <vt:lpwstr/>
  </property>
  <property fmtid="{D5CDD505-2E9C-101B-9397-08002B2CF9AE}" pid="97" name="_SharedFileIndex">
    <vt:lpwstr/>
  </property>
  <property fmtid="{D5CDD505-2E9C-101B-9397-08002B2CF9AE}" pid="98" name="TemplateUrl">
    <vt:lpwstr/>
  </property>
  <property fmtid="{D5CDD505-2E9C-101B-9397-08002B2CF9AE}" pid="100" name="NLLDecisionLevelGoverning">
    <vt:lpwstr/>
  </property>
  <property fmtid="{D5CDD505-2E9C-101B-9397-08002B2CF9AE}" pid="101" name="NLLFactOwner">
    <vt:lpwstr/>
  </property>
  <property fmtid="{D5CDD505-2E9C-101B-9397-08002B2CF9AE}" pid="102" name="NLLFactOwnerText">
    <vt:lpwstr/>
  </property>
  <property fmtid="{D5CDD505-2E9C-101B-9397-08002B2CF9AE}" pid="103" name="xd_Signature">
    <vt:bool>false</vt:bool>
  </property>
  <property fmtid="{D5CDD505-2E9C-101B-9397-08002B2CF9AE}" pid="104" name="NLLDecisionLevel">
    <vt:lpwstr/>
  </property>
  <property fmtid="{D5CDD505-2E9C-101B-9397-08002B2CF9AE}" pid="105" name="NLLPTCProcessLeader">
    <vt:lpwstr/>
  </property>
  <property fmtid="{D5CDD505-2E9C-101B-9397-08002B2CF9AE}" pid="107" name="NLLPTCVISEditor">
    <vt:lpwstr/>
  </property>
</Properties>
</file>